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6" r:id="rId2"/>
    <p:sldMasterId id="2147483698" r:id="rId3"/>
    <p:sldMasterId id="2147483710" r:id="rId4"/>
    <p:sldMasterId id="2147483722" r:id="rId5"/>
    <p:sldMasterId id="2147483734" r:id="rId6"/>
  </p:sldMasterIdLst>
  <p:notesMasterIdLst>
    <p:notesMasterId r:id="rId81"/>
  </p:notesMasterIdLst>
  <p:sldIdLst>
    <p:sldId id="256" r:id="rId7"/>
    <p:sldId id="257" r:id="rId8"/>
    <p:sldId id="329" r:id="rId9"/>
    <p:sldId id="258" r:id="rId10"/>
    <p:sldId id="330" r:id="rId11"/>
    <p:sldId id="331" r:id="rId12"/>
    <p:sldId id="326" r:id="rId13"/>
    <p:sldId id="332" r:id="rId14"/>
    <p:sldId id="327" r:id="rId15"/>
    <p:sldId id="296" r:id="rId16"/>
    <p:sldId id="334" r:id="rId17"/>
    <p:sldId id="335" r:id="rId18"/>
    <p:sldId id="336" r:id="rId19"/>
    <p:sldId id="337" r:id="rId20"/>
    <p:sldId id="300" r:id="rId21"/>
    <p:sldId id="339" r:id="rId22"/>
    <p:sldId id="340" r:id="rId23"/>
    <p:sldId id="341" r:id="rId24"/>
    <p:sldId id="342" r:id="rId25"/>
    <p:sldId id="344" r:id="rId26"/>
    <p:sldId id="345" r:id="rId27"/>
    <p:sldId id="324" r:id="rId28"/>
    <p:sldId id="347" r:id="rId29"/>
    <p:sldId id="346" r:id="rId30"/>
    <p:sldId id="348" r:id="rId31"/>
    <p:sldId id="328" r:id="rId32"/>
    <p:sldId id="349" r:id="rId33"/>
    <p:sldId id="350" r:id="rId34"/>
    <p:sldId id="351" r:id="rId35"/>
    <p:sldId id="352" r:id="rId36"/>
    <p:sldId id="353" r:id="rId37"/>
    <p:sldId id="354" r:id="rId38"/>
    <p:sldId id="355" r:id="rId39"/>
    <p:sldId id="356" r:id="rId40"/>
    <p:sldId id="357" r:id="rId41"/>
    <p:sldId id="361" r:id="rId42"/>
    <p:sldId id="364" r:id="rId43"/>
    <p:sldId id="365" r:id="rId44"/>
    <p:sldId id="366" r:id="rId45"/>
    <p:sldId id="367" r:id="rId46"/>
    <p:sldId id="369" r:id="rId47"/>
    <p:sldId id="370" r:id="rId48"/>
    <p:sldId id="371" r:id="rId49"/>
    <p:sldId id="380" r:id="rId50"/>
    <p:sldId id="372" r:id="rId51"/>
    <p:sldId id="373" r:id="rId52"/>
    <p:sldId id="383" r:id="rId53"/>
    <p:sldId id="384" r:id="rId54"/>
    <p:sldId id="376" r:id="rId55"/>
    <p:sldId id="381" r:id="rId56"/>
    <p:sldId id="377" r:id="rId57"/>
    <p:sldId id="382" r:id="rId58"/>
    <p:sldId id="385" r:id="rId59"/>
    <p:sldId id="386" r:id="rId60"/>
    <p:sldId id="387" r:id="rId61"/>
    <p:sldId id="388" r:id="rId62"/>
    <p:sldId id="374" r:id="rId63"/>
    <p:sldId id="279" r:id="rId64"/>
    <p:sldId id="280" r:id="rId65"/>
    <p:sldId id="281" r:id="rId66"/>
    <p:sldId id="282" r:id="rId67"/>
    <p:sldId id="283" r:id="rId68"/>
    <p:sldId id="284" r:id="rId69"/>
    <p:sldId id="285" r:id="rId70"/>
    <p:sldId id="286" r:id="rId71"/>
    <p:sldId id="287" r:id="rId72"/>
    <p:sldId id="288" r:id="rId73"/>
    <p:sldId id="289" r:id="rId74"/>
    <p:sldId id="290" r:id="rId75"/>
    <p:sldId id="291" r:id="rId76"/>
    <p:sldId id="292" r:id="rId77"/>
    <p:sldId id="293" r:id="rId78"/>
    <p:sldId id="379" r:id="rId79"/>
    <p:sldId id="294" r:id="rId8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009"/>
    <p:restoredTop sz="94599"/>
  </p:normalViewPr>
  <p:slideViewPr>
    <p:cSldViewPr snapToGrid="0" snapToObjects="1">
      <p:cViewPr>
        <p:scale>
          <a:sx n="95" d="100"/>
          <a:sy n="95" d="100"/>
        </p:scale>
        <p:origin x="22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63" Type="http://schemas.openxmlformats.org/officeDocument/2006/relationships/slide" Target="slides/slide57.xml"/><Relationship Id="rId64" Type="http://schemas.openxmlformats.org/officeDocument/2006/relationships/slide" Target="slides/slide58.xml"/><Relationship Id="rId65" Type="http://schemas.openxmlformats.org/officeDocument/2006/relationships/slide" Target="slides/slide59.xml"/><Relationship Id="rId66" Type="http://schemas.openxmlformats.org/officeDocument/2006/relationships/slide" Target="slides/slide60.xml"/><Relationship Id="rId67" Type="http://schemas.openxmlformats.org/officeDocument/2006/relationships/slide" Target="slides/slide61.xml"/><Relationship Id="rId68" Type="http://schemas.openxmlformats.org/officeDocument/2006/relationships/slide" Target="slides/slide62.xml"/><Relationship Id="rId69" Type="http://schemas.openxmlformats.org/officeDocument/2006/relationships/slide" Target="slides/slide6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80" Type="http://schemas.openxmlformats.org/officeDocument/2006/relationships/slide" Target="slides/slide74.xml"/><Relationship Id="rId81" Type="http://schemas.openxmlformats.org/officeDocument/2006/relationships/notesMaster" Target="notesMasters/notesMaster1.xml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4.xml"/><Relationship Id="rId71" Type="http://schemas.openxmlformats.org/officeDocument/2006/relationships/slide" Target="slides/slide65.xml"/><Relationship Id="rId72" Type="http://schemas.openxmlformats.org/officeDocument/2006/relationships/slide" Target="slides/slide66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73" Type="http://schemas.openxmlformats.org/officeDocument/2006/relationships/slide" Target="slides/slide67.xml"/><Relationship Id="rId74" Type="http://schemas.openxmlformats.org/officeDocument/2006/relationships/slide" Target="slides/slide68.xml"/><Relationship Id="rId75" Type="http://schemas.openxmlformats.org/officeDocument/2006/relationships/slide" Target="slides/slide69.xml"/><Relationship Id="rId76" Type="http://schemas.openxmlformats.org/officeDocument/2006/relationships/slide" Target="slides/slide70.xml"/><Relationship Id="rId77" Type="http://schemas.openxmlformats.org/officeDocument/2006/relationships/slide" Target="slides/slide71.xml"/><Relationship Id="rId78" Type="http://schemas.openxmlformats.org/officeDocument/2006/relationships/slide" Target="slides/slide72.xml"/><Relationship Id="rId79" Type="http://schemas.openxmlformats.org/officeDocument/2006/relationships/slide" Target="slides/slide7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tiff>
</file>

<file path=ppt/media/image39.tiff>
</file>

<file path=ppt/media/image4.tiff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A2AFE-A3A5-D746-9E7F-5ECD87C4C0CB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416FD-A57D-1745-B7B9-BDCB41F20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191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611C754-9E1E-174B-BF1D-0C33DBEAE5E2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70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D0CCEA1-9C95-5E40-ACFE-A555DA245D26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97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28600"/>
            <a:ext cx="1943100" cy="583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76900" cy="583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4C88495-B9D7-8645-9260-C9C54F7EF8B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946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371600"/>
            <a:ext cx="3810000" cy="46878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3810000" cy="46878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B8179BA-278D-124E-9441-A49BF24ACB60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109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685800" y="1371600"/>
            <a:ext cx="7772400" cy="4687888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024596B-7F08-9B41-A430-58DEF91A0341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52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716" y="683683"/>
            <a:ext cx="7772400" cy="1470025"/>
          </a:xfr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 vert="horz" lIns="91440" tIns="45720" rIns="91440" bIns="45720" rtlCol="0" anchor="ctr">
            <a:noAutofit/>
          </a:bodyPr>
          <a:lstStyle>
            <a:lvl1pPr algn="ctr">
              <a:defRPr lang="en-US" sz="2400" u="non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defRPr>
            </a:lvl1pPr>
          </a:lstStyle>
          <a:p>
            <a:pPr lvl="0" algn="l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7517" y="2605616"/>
            <a:ext cx="6400800" cy="1752600"/>
          </a:xfrm>
          <a:noFill/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none"/>
        </p:style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5833" y="4726514"/>
            <a:ext cx="1236134" cy="13071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06386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34252"/>
          </a:xfr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none"/>
        </p:style>
        <p:txBody>
          <a:bodyPr>
            <a:noAutofit/>
          </a:bodyPr>
          <a:lstStyle>
            <a:lvl1pPr algn="l">
              <a:defRPr sz="2400" u="none"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93752"/>
            <a:ext cx="9144000" cy="5765073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1pPr>
            <a:lvl2pPr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2pPr>
            <a:lvl3pPr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3pPr>
            <a:lvl4pPr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4pPr>
            <a:lvl5pPr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Helvetica"/>
                <a:cs typeface="Helvetic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3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558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93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895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683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49E4D71-9932-044B-B687-09890B7FCA5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202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624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2189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4035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730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415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856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904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1781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89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75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E535B2C-E39E-5740-96EB-395E8C585D2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234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185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809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289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9839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758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502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none"/>
        </p:style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none"/>
        </p:style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89135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220" y="54740"/>
            <a:ext cx="8710510" cy="856947"/>
          </a:xfrm>
          <a:solidFill>
            <a:srgbClr val="A47FD1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none"/>
        </p:style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220" y="1107048"/>
            <a:ext cx="8710510" cy="5388719"/>
          </a:xfrm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184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39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16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71600"/>
            <a:ext cx="3810000" cy="46878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3810000" cy="46878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A17192D-2F32-624F-8BF8-643B2EFCF5E3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6798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21431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579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0899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52086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38496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34148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03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0555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24839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351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64AF4E2-1EF0-DC4B-857B-70A411ABD944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43234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7193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96842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086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7054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3680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4621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867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7961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45793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91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2DF225D-B8C6-E24D-9253-BA6764A4217A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60716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8001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2101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4533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3285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4887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091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56665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50927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6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7246DE4-1CBF-8542-BAC6-608FB8B5F846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7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A65810A-3452-1647-9F48-0E586FF6749C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721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17ADDFC-0DD1-0948-8C94-5F502A737DA7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740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6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1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9.xml"/><Relationship Id="rId3" Type="http://schemas.openxmlformats.org/officeDocument/2006/relationships/slideLayout" Target="../slideLayouts/slideLayout60.xml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772400" cy="990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71600"/>
            <a:ext cx="7772400" cy="46878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level Second 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554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86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 b="0" smtClean="0">
                <a:solidFill>
                  <a:srgbClr val="FF9933"/>
                </a:solidFill>
                <a:latin typeface="Times New Roman" pitchFamily="18" charset="0"/>
                <a:ea typeface="+mn-ea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/>
          </a:p>
        </p:txBody>
      </p:sp>
      <p:sp>
        <p:nvSpPr>
          <p:cNvPr id="65541" name="Line 5"/>
          <p:cNvSpPr>
            <a:spLocks noChangeShapeType="1"/>
          </p:cNvSpPr>
          <p:nvPr/>
        </p:nvSpPr>
        <p:spPr bwMode="auto">
          <a:xfrm>
            <a:off x="533400" y="1295400"/>
            <a:ext cx="8077200" cy="0"/>
          </a:xfrm>
          <a:prstGeom prst="line">
            <a:avLst/>
          </a:prstGeom>
          <a:noFill/>
          <a:ln w="76200">
            <a:solidFill>
              <a:srgbClr val="FF5050"/>
            </a:solidFill>
            <a:round/>
            <a:headEnd/>
            <a:tailEnd/>
          </a:ln>
          <a:effectLst/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 b="1">
              <a:solidFill>
                <a:srgbClr val="000000"/>
              </a:solidFill>
              <a:latin typeface="Times New Roman" pitchFamily="18" charset="0"/>
              <a:ea typeface="ＭＳ Ｐゴシック" charset="0"/>
            </a:endParaRPr>
          </a:p>
        </p:txBody>
      </p:sp>
      <p:sp>
        <p:nvSpPr>
          <p:cNvPr id="6554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34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Helvetica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38B9966E-60E2-8646-BF19-9A8A8135793D}" type="slidenum">
              <a:rPr lang="en-US" smtClean="0">
                <a:solidFill>
                  <a:srgbClr val="000000"/>
                </a:solidFill>
                <a:ea typeface="ＭＳ Ｐゴシック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mtClean="0">
              <a:solidFill>
                <a:srgbClr val="000000"/>
              </a:solidFill>
              <a:ea typeface="ＭＳ Ｐゴシック" charset="0"/>
            </a:endParaRPr>
          </a:p>
        </p:txBody>
      </p:sp>
      <p:sp>
        <p:nvSpPr>
          <p:cNvPr id="65543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008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Clr>
                <a:srgbClr val="FF0000"/>
              </a:buClr>
              <a:buFontTx/>
              <a:buChar char="•"/>
              <a:defRPr sz="1400" b="0" smtClean="0">
                <a:solidFill>
                  <a:srgbClr val="CC6600"/>
                </a:solidFill>
                <a:latin typeface="Times New Roman" pitchFamily="18" charset="0"/>
                <a:ea typeface="+mn-ea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94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Char char="•"/>
        <a:defRPr sz="3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CC00"/>
        </a:buClr>
        <a:buChar char="–"/>
        <a:defRPr sz="2800">
          <a:solidFill>
            <a:srgbClr val="333399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3333CC"/>
        </a:buClr>
        <a:buChar char="•"/>
        <a:defRPr sz="2400">
          <a:solidFill>
            <a:srgbClr val="006600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3333CC"/>
        </a:buClr>
        <a:buChar char="–"/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33CC"/>
        </a:buClr>
        <a:buChar char="»"/>
        <a:defRPr sz="2000">
          <a:solidFill>
            <a:srgbClr val="0000CC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551D7-2063-1945-A3AE-53E80101CD73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6B882D-A85F-0148-9220-A88D1512D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1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07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38B9966E-60E2-8646-BF19-9A8A8135793D}" type="slidenum">
              <a:rPr lang="en-US" smtClean="0">
                <a:solidFill>
                  <a:srgbClr val="000000"/>
                </a:solidFill>
                <a:ea typeface="ＭＳ Ｐゴシック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mtClean="0">
              <a:solidFill>
                <a:srgbClr val="000000"/>
              </a:solidFill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616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364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87095-5E3F-FD4D-A5D8-D121A8515A3E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01005-2D4B-2148-82DA-E318C13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1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15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15.xml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15.xml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15.xml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15.xml"/><Relationship Id="rId3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4" Type="http://schemas.openxmlformats.org/officeDocument/2006/relationships/tags" Target="../tags/tag11.xml"/><Relationship Id="rId5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" Type="http://schemas.openxmlformats.org/officeDocument/2006/relationships/tags" Target="../tags/tag8.xml"/><Relationship Id="rId2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4" Type="http://schemas.openxmlformats.org/officeDocument/2006/relationships/tags" Target="../tags/tag15.xml"/><Relationship Id="rId5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" Type="http://schemas.openxmlformats.org/officeDocument/2006/relationships/tags" Target="../tags/tag12.xml"/><Relationship Id="rId2" Type="http://schemas.openxmlformats.org/officeDocument/2006/relationships/tags" Target="../tags/tag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png"/><Relationship Id="rId12" Type="http://schemas.openxmlformats.org/officeDocument/2006/relationships/image" Target="../media/image17.png"/><Relationship Id="rId13" Type="http://schemas.openxmlformats.org/officeDocument/2006/relationships/image" Target="../media/image18.png"/><Relationship Id="rId1" Type="http://schemas.openxmlformats.org/officeDocument/2006/relationships/tags" Target="../tags/tag16.xml"/><Relationship Id="rId2" Type="http://schemas.openxmlformats.org/officeDocument/2006/relationships/tags" Target="../tags/tag17.xml"/><Relationship Id="rId3" Type="http://schemas.openxmlformats.org/officeDocument/2006/relationships/tags" Target="../tags/tag18.xml"/><Relationship Id="rId4" Type="http://schemas.openxmlformats.org/officeDocument/2006/relationships/tags" Target="../tags/tag19.xml"/><Relationship Id="rId5" Type="http://schemas.openxmlformats.org/officeDocument/2006/relationships/tags" Target="../tags/tag20.xml"/><Relationship Id="rId6" Type="http://schemas.openxmlformats.org/officeDocument/2006/relationships/tags" Target="../tags/tag21.xml"/><Relationship Id="rId7" Type="http://schemas.openxmlformats.org/officeDocument/2006/relationships/slideLayout" Target="../slideLayouts/slideLayout15.xml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png"/><Relationship Id="rId12" Type="http://schemas.openxmlformats.org/officeDocument/2006/relationships/image" Target="../media/image17.png"/><Relationship Id="rId13" Type="http://schemas.openxmlformats.org/officeDocument/2006/relationships/image" Target="../media/image18.png"/><Relationship Id="rId1" Type="http://schemas.openxmlformats.org/officeDocument/2006/relationships/tags" Target="../tags/tag22.xml"/><Relationship Id="rId2" Type="http://schemas.openxmlformats.org/officeDocument/2006/relationships/tags" Target="../tags/tag23.xml"/><Relationship Id="rId3" Type="http://schemas.openxmlformats.org/officeDocument/2006/relationships/tags" Target="../tags/tag24.xml"/><Relationship Id="rId4" Type="http://schemas.openxmlformats.org/officeDocument/2006/relationships/tags" Target="../tags/tag25.xml"/><Relationship Id="rId5" Type="http://schemas.openxmlformats.org/officeDocument/2006/relationships/tags" Target="../tags/tag26.xml"/><Relationship Id="rId6" Type="http://schemas.openxmlformats.org/officeDocument/2006/relationships/tags" Target="../tags/tag27.xml"/><Relationship Id="rId7" Type="http://schemas.openxmlformats.org/officeDocument/2006/relationships/slideLayout" Target="../slideLayouts/slideLayout15.xml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4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6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image" Target="../media/image29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9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2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0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1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tif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9.tif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0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5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4" Type="http://schemas.openxmlformats.org/officeDocument/2006/relationships/image" Target="../media/image48.emf"/><Relationship Id="rId5" Type="http://schemas.openxmlformats.org/officeDocument/2006/relationships/image" Target="../media/image49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6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3.emf"/><Relationship Id="rId3" Type="http://schemas.openxmlformats.org/officeDocument/2006/relationships/image" Target="../media/image50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6.emf"/><Relationship Id="rId5" Type="http://schemas.openxmlformats.org/officeDocument/2006/relationships/image" Target="../media/image25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3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image" Target="../media/image51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6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2.emf"/><Relationship Id="rId3" Type="http://schemas.openxmlformats.org/officeDocument/2006/relationships/image" Target="../media/image29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2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52.emf"/><Relationship Id="rId5" Type="http://schemas.openxmlformats.org/officeDocument/2006/relationships/image" Target="../media/image31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2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6" Type="http://schemas.openxmlformats.org/officeDocument/2006/relationships/image" Target="../media/image53.em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4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0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Learning from Examples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7516" y="2330486"/>
            <a:ext cx="6400800" cy="220105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Niranjan Balasubramanian</a:t>
            </a:r>
          </a:p>
          <a:p>
            <a:r>
              <a:rPr lang="en-US" dirty="0" smtClean="0"/>
              <a:t>Fall 2017 CS 537 </a:t>
            </a:r>
          </a:p>
          <a:p>
            <a:endParaRPr lang="en-US" dirty="0"/>
          </a:p>
          <a:p>
            <a:r>
              <a:rPr lang="en-US" dirty="0" smtClean="0"/>
              <a:t>Credits:</a:t>
            </a:r>
          </a:p>
          <a:p>
            <a:r>
              <a:rPr lang="en-US" dirty="0" smtClean="0"/>
              <a:t>AIMA Book </a:t>
            </a:r>
          </a:p>
          <a:p>
            <a:endParaRPr lang="en-US" dirty="0" smtClean="0"/>
          </a:p>
          <a:p>
            <a:r>
              <a:rPr lang="en-US" dirty="0" smtClean="0"/>
              <a:t>Slides on Naïve Bayes from:</a:t>
            </a:r>
          </a:p>
          <a:p>
            <a:r>
              <a:rPr lang="en-US" dirty="0" smtClean="0">
                <a:latin typeface="Calibri"/>
                <a:cs typeface="Calibri"/>
              </a:rPr>
              <a:t>Dan Klein and Pieter </a:t>
            </a:r>
            <a:r>
              <a:rPr lang="en-US" dirty="0" err="1" smtClean="0">
                <a:latin typeface="Calibri"/>
                <a:cs typeface="Calibri"/>
              </a:rPr>
              <a:t>Abbeel</a:t>
            </a:r>
            <a:r>
              <a:rPr lang="en-US" dirty="0" smtClean="0">
                <a:latin typeface="Calibri"/>
                <a:cs typeface="Calibri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2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Calibri"/>
                <a:cs typeface="Calibri"/>
              </a:rPr>
              <a:t>General Naïve Bayes Model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471" y="1129553"/>
            <a:ext cx="6575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Suppose you want to predict if an email is spam or ham.</a:t>
            </a: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3028950" y="1990165"/>
            <a:ext cx="2686050" cy="90024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50" dirty="0"/>
              <a:t>Dear Sir.</a:t>
            </a:r>
          </a:p>
          <a:p>
            <a:endParaRPr lang="en-US" sz="1050" dirty="0"/>
          </a:p>
          <a:p>
            <a:r>
              <a:rPr lang="en-US" sz="1050" dirty="0"/>
              <a:t>First, I must solicit your confidence in this transaction, this is by </a:t>
            </a:r>
            <a:r>
              <a:rPr lang="en-US" sz="1050" dirty="0" err="1"/>
              <a:t>virture</a:t>
            </a:r>
            <a:r>
              <a:rPr lang="en-US" sz="1050" dirty="0"/>
              <a:t> of its nature as being utterly </a:t>
            </a:r>
            <a:r>
              <a:rPr lang="en-US" sz="1050" dirty="0" err="1"/>
              <a:t>confidencial</a:t>
            </a:r>
            <a:r>
              <a:rPr lang="en-US" sz="1050" dirty="0"/>
              <a:t> and top secret. …</a:t>
            </a:r>
          </a:p>
        </p:txBody>
      </p:sp>
      <p:sp>
        <p:nvSpPr>
          <p:cNvPr id="27" name="Text Box 5"/>
          <p:cNvSpPr txBox="1">
            <a:spLocks noChangeArrowheads="1"/>
          </p:cNvSpPr>
          <p:nvPr/>
        </p:nvSpPr>
        <p:spPr bwMode="auto">
          <a:xfrm>
            <a:off x="3028950" y="3190315"/>
            <a:ext cx="2628900" cy="12234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50"/>
              <a:t>TO BE REMOVED FROM FUTURE MAILINGS, SIMPLY REPLY TO THIS MESSAGE AND PUT "REMOVE" IN THE SUBJECT.</a:t>
            </a:r>
          </a:p>
          <a:p>
            <a:endParaRPr lang="en-US" sz="1050"/>
          </a:p>
          <a:p>
            <a:r>
              <a:rPr lang="en-US" sz="1050"/>
              <a:t>99  MILLION EMAIL ADDRESSES</a:t>
            </a:r>
          </a:p>
          <a:p>
            <a:r>
              <a:rPr lang="en-US" sz="1050"/>
              <a:t>  FOR ONLY $99</a:t>
            </a:r>
          </a:p>
        </p:txBody>
      </p:sp>
      <p:sp>
        <p:nvSpPr>
          <p:cNvPr id="28" name="Text Box 6"/>
          <p:cNvSpPr txBox="1">
            <a:spLocks noChangeArrowheads="1"/>
          </p:cNvSpPr>
          <p:nvPr/>
        </p:nvSpPr>
        <p:spPr bwMode="auto">
          <a:xfrm>
            <a:off x="3028950" y="4561915"/>
            <a:ext cx="2628900" cy="12234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50"/>
              <a:t>Ok, Iknow this is blatantly OT but I'm beginning to go insane. Had an old Dell Dimension XPS sitting in the corner and decided to put it to use, I know it was working pre being stuck in the corner, but when I plugged it in, hit the power nothing happened.</a:t>
            </a:r>
          </a:p>
        </p:txBody>
      </p:sp>
      <p:sp>
        <p:nvSpPr>
          <p:cNvPr id="29" name="Freeform 7"/>
          <p:cNvSpPr>
            <a:spLocks/>
          </p:cNvSpPr>
          <p:nvPr/>
        </p:nvSpPr>
        <p:spPr bwMode="auto">
          <a:xfrm>
            <a:off x="2324100" y="4904815"/>
            <a:ext cx="476250" cy="342900"/>
          </a:xfrm>
          <a:custGeom>
            <a:avLst/>
            <a:gdLst>
              <a:gd name="T0" fmla="*/ 2147483647 w 248"/>
              <a:gd name="T1" fmla="*/ 2147483647 h 144"/>
              <a:gd name="T2" fmla="*/ 2147483647 w 248"/>
              <a:gd name="T3" fmla="*/ 0 h 144"/>
              <a:gd name="T4" fmla="*/ 2147483647 w 248"/>
              <a:gd name="T5" fmla="*/ 2147483647 h 144"/>
              <a:gd name="T6" fmla="*/ 0 w 248"/>
              <a:gd name="T7" fmla="*/ 2147483647 h 144"/>
              <a:gd name="T8" fmla="*/ 2147483647 w 248"/>
              <a:gd name="T9" fmla="*/ 2147483647 h 1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8"/>
              <a:gd name="T16" fmla="*/ 0 h 144"/>
              <a:gd name="T17" fmla="*/ 248 w 248"/>
              <a:gd name="T18" fmla="*/ 144 h 14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8" h="144">
                <a:moveTo>
                  <a:pt x="77" y="144"/>
                </a:moveTo>
                <a:lnTo>
                  <a:pt x="248" y="0"/>
                </a:lnTo>
                <a:lnTo>
                  <a:pt x="86" y="94"/>
                </a:lnTo>
                <a:lnTo>
                  <a:pt x="0" y="51"/>
                </a:lnTo>
                <a:lnTo>
                  <a:pt x="77" y="144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/>
          </a:p>
        </p:txBody>
      </p:sp>
      <p:sp>
        <p:nvSpPr>
          <p:cNvPr id="30" name="Freeform 8"/>
          <p:cNvSpPr>
            <a:spLocks/>
          </p:cNvSpPr>
          <p:nvPr/>
        </p:nvSpPr>
        <p:spPr bwMode="auto">
          <a:xfrm>
            <a:off x="2402682" y="2333065"/>
            <a:ext cx="340519" cy="342900"/>
          </a:xfrm>
          <a:custGeom>
            <a:avLst/>
            <a:gdLst>
              <a:gd name="T0" fmla="*/ 0 w 409"/>
              <a:gd name="T1" fmla="*/ 2147483647 h 412"/>
              <a:gd name="T2" fmla="*/ 2147483647 w 409"/>
              <a:gd name="T3" fmla="*/ 2147483647 h 412"/>
              <a:gd name="T4" fmla="*/ 2147483647 w 409"/>
              <a:gd name="T5" fmla="*/ 2147483647 h 412"/>
              <a:gd name="T6" fmla="*/ 2147483647 w 409"/>
              <a:gd name="T7" fmla="*/ 2147483647 h 412"/>
              <a:gd name="T8" fmla="*/ 2147483647 w 409"/>
              <a:gd name="T9" fmla="*/ 2147483647 h 412"/>
              <a:gd name="T10" fmla="*/ 2147483647 w 409"/>
              <a:gd name="T11" fmla="*/ 2147483647 h 412"/>
              <a:gd name="T12" fmla="*/ 2147483647 w 409"/>
              <a:gd name="T13" fmla="*/ 2147483647 h 412"/>
              <a:gd name="T14" fmla="*/ 2147483647 w 409"/>
              <a:gd name="T15" fmla="*/ 2147483647 h 412"/>
              <a:gd name="T16" fmla="*/ 2147483647 w 409"/>
              <a:gd name="T17" fmla="*/ 2147483647 h 412"/>
              <a:gd name="T18" fmla="*/ 2147483647 w 409"/>
              <a:gd name="T19" fmla="*/ 0 h 412"/>
              <a:gd name="T20" fmla="*/ 2147483647 w 409"/>
              <a:gd name="T21" fmla="*/ 2147483647 h 412"/>
              <a:gd name="T22" fmla="*/ 2147483647 w 409"/>
              <a:gd name="T23" fmla="*/ 0 h 412"/>
              <a:gd name="T24" fmla="*/ 0 w 409"/>
              <a:gd name="T25" fmla="*/ 2147483647 h 41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409"/>
              <a:gd name="T40" fmla="*/ 0 h 412"/>
              <a:gd name="T41" fmla="*/ 409 w 409"/>
              <a:gd name="T42" fmla="*/ 412 h 412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409" h="412">
                <a:moveTo>
                  <a:pt x="0" y="59"/>
                </a:moveTo>
                <a:lnTo>
                  <a:pt x="160" y="220"/>
                </a:lnTo>
                <a:lnTo>
                  <a:pt x="16" y="364"/>
                </a:lnTo>
                <a:lnTo>
                  <a:pt x="64" y="412"/>
                </a:lnTo>
                <a:lnTo>
                  <a:pt x="208" y="268"/>
                </a:lnTo>
                <a:lnTo>
                  <a:pt x="352" y="412"/>
                </a:lnTo>
                <a:lnTo>
                  <a:pt x="400" y="364"/>
                </a:lnTo>
                <a:lnTo>
                  <a:pt x="256" y="220"/>
                </a:lnTo>
                <a:lnTo>
                  <a:pt x="409" y="59"/>
                </a:lnTo>
                <a:lnTo>
                  <a:pt x="355" y="0"/>
                </a:lnTo>
                <a:lnTo>
                  <a:pt x="208" y="172"/>
                </a:lnTo>
                <a:lnTo>
                  <a:pt x="54" y="0"/>
                </a:lnTo>
                <a:lnTo>
                  <a:pt x="0" y="59"/>
                </a:lnTo>
                <a:close/>
              </a:path>
            </a:pathLst>
          </a:custGeom>
          <a:solidFill>
            <a:srgbClr val="CC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/>
          </a:p>
        </p:txBody>
      </p:sp>
      <p:sp>
        <p:nvSpPr>
          <p:cNvPr id="31" name="Freeform 9"/>
          <p:cNvSpPr>
            <a:spLocks/>
          </p:cNvSpPr>
          <p:nvPr/>
        </p:nvSpPr>
        <p:spPr bwMode="auto">
          <a:xfrm>
            <a:off x="2400300" y="3533215"/>
            <a:ext cx="340519" cy="342900"/>
          </a:xfrm>
          <a:custGeom>
            <a:avLst/>
            <a:gdLst>
              <a:gd name="T0" fmla="*/ 0 w 409"/>
              <a:gd name="T1" fmla="*/ 2147483647 h 412"/>
              <a:gd name="T2" fmla="*/ 2147483647 w 409"/>
              <a:gd name="T3" fmla="*/ 2147483647 h 412"/>
              <a:gd name="T4" fmla="*/ 2147483647 w 409"/>
              <a:gd name="T5" fmla="*/ 2147483647 h 412"/>
              <a:gd name="T6" fmla="*/ 2147483647 w 409"/>
              <a:gd name="T7" fmla="*/ 2147483647 h 412"/>
              <a:gd name="T8" fmla="*/ 2147483647 w 409"/>
              <a:gd name="T9" fmla="*/ 2147483647 h 412"/>
              <a:gd name="T10" fmla="*/ 2147483647 w 409"/>
              <a:gd name="T11" fmla="*/ 2147483647 h 412"/>
              <a:gd name="T12" fmla="*/ 2147483647 w 409"/>
              <a:gd name="T13" fmla="*/ 2147483647 h 412"/>
              <a:gd name="T14" fmla="*/ 2147483647 w 409"/>
              <a:gd name="T15" fmla="*/ 2147483647 h 412"/>
              <a:gd name="T16" fmla="*/ 2147483647 w 409"/>
              <a:gd name="T17" fmla="*/ 2147483647 h 412"/>
              <a:gd name="T18" fmla="*/ 2147483647 w 409"/>
              <a:gd name="T19" fmla="*/ 0 h 412"/>
              <a:gd name="T20" fmla="*/ 2147483647 w 409"/>
              <a:gd name="T21" fmla="*/ 2147483647 h 412"/>
              <a:gd name="T22" fmla="*/ 2147483647 w 409"/>
              <a:gd name="T23" fmla="*/ 0 h 412"/>
              <a:gd name="T24" fmla="*/ 0 w 409"/>
              <a:gd name="T25" fmla="*/ 2147483647 h 41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409"/>
              <a:gd name="T40" fmla="*/ 0 h 412"/>
              <a:gd name="T41" fmla="*/ 409 w 409"/>
              <a:gd name="T42" fmla="*/ 412 h 412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409" h="412">
                <a:moveTo>
                  <a:pt x="0" y="59"/>
                </a:moveTo>
                <a:lnTo>
                  <a:pt x="160" y="220"/>
                </a:lnTo>
                <a:lnTo>
                  <a:pt x="16" y="364"/>
                </a:lnTo>
                <a:lnTo>
                  <a:pt x="64" y="412"/>
                </a:lnTo>
                <a:lnTo>
                  <a:pt x="208" y="268"/>
                </a:lnTo>
                <a:lnTo>
                  <a:pt x="352" y="412"/>
                </a:lnTo>
                <a:lnTo>
                  <a:pt x="400" y="364"/>
                </a:lnTo>
                <a:lnTo>
                  <a:pt x="256" y="220"/>
                </a:lnTo>
                <a:lnTo>
                  <a:pt x="409" y="59"/>
                </a:lnTo>
                <a:lnTo>
                  <a:pt x="355" y="0"/>
                </a:lnTo>
                <a:lnTo>
                  <a:pt x="208" y="172"/>
                </a:lnTo>
                <a:lnTo>
                  <a:pt x="54" y="0"/>
                </a:lnTo>
                <a:lnTo>
                  <a:pt x="0" y="59"/>
                </a:lnTo>
                <a:close/>
              </a:path>
            </a:pathLst>
          </a:custGeom>
          <a:solidFill>
            <a:srgbClr val="CC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85351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Calibri"/>
                <a:cs typeface="Calibri"/>
              </a:rPr>
              <a:t>General Naïve Bayes Model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471" y="1129553"/>
            <a:ext cx="6575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&gt; Suppose you want to predict if an email is spam or ham.</a:t>
            </a:r>
          </a:p>
        </p:txBody>
      </p:sp>
      <p:sp>
        <p:nvSpPr>
          <p:cNvPr id="26" name="Text Box 4"/>
          <p:cNvSpPr txBox="1">
            <a:spLocks noChangeArrowheads="1"/>
          </p:cNvSpPr>
          <p:nvPr/>
        </p:nvSpPr>
        <p:spPr bwMode="auto">
          <a:xfrm>
            <a:off x="6014197" y="1894186"/>
            <a:ext cx="2686050" cy="90024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50" dirty="0"/>
              <a:t>Dear Sir.</a:t>
            </a:r>
          </a:p>
          <a:p>
            <a:endParaRPr lang="en-US" sz="1050" dirty="0"/>
          </a:p>
          <a:p>
            <a:r>
              <a:rPr lang="en-US" sz="1050" dirty="0"/>
              <a:t>First, I must solicit your confidence in this transaction, this is by </a:t>
            </a:r>
            <a:r>
              <a:rPr lang="en-US" sz="1050" dirty="0" err="1"/>
              <a:t>virture</a:t>
            </a:r>
            <a:r>
              <a:rPr lang="en-US" sz="1050" dirty="0"/>
              <a:t> of its nature as being utterly </a:t>
            </a:r>
            <a:r>
              <a:rPr lang="en-US" sz="1050" dirty="0" err="1"/>
              <a:t>confidencial</a:t>
            </a:r>
            <a:r>
              <a:rPr lang="en-US" sz="1050" dirty="0"/>
              <a:t> and top secret. …</a:t>
            </a:r>
          </a:p>
        </p:txBody>
      </p:sp>
      <p:sp>
        <p:nvSpPr>
          <p:cNvPr id="27" name="Text Box 5"/>
          <p:cNvSpPr txBox="1">
            <a:spLocks noChangeArrowheads="1"/>
          </p:cNvSpPr>
          <p:nvPr/>
        </p:nvSpPr>
        <p:spPr bwMode="auto">
          <a:xfrm>
            <a:off x="6014197" y="3094336"/>
            <a:ext cx="2628900" cy="12234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50"/>
              <a:t>TO BE REMOVED FROM FUTURE MAILINGS, SIMPLY REPLY TO THIS MESSAGE AND PUT "REMOVE" IN THE SUBJECT.</a:t>
            </a:r>
          </a:p>
          <a:p>
            <a:endParaRPr lang="en-US" sz="1050"/>
          </a:p>
          <a:p>
            <a:r>
              <a:rPr lang="en-US" sz="1050"/>
              <a:t>99  MILLION EMAIL ADDRESSES</a:t>
            </a:r>
          </a:p>
          <a:p>
            <a:r>
              <a:rPr lang="en-US" sz="1050"/>
              <a:t>  FOR ONLY $99</a:t>
            </a:r>
          </a:p>
        </p:txBody>
      </p:sp>
      <p:sp>
        <p:nvSpPr>
          <p:cNvPr id="28" name="Text Box 6"/>
          <p:cNvSpPr txBox="1">
            <a:spLocks noChangeArrowheads="1"/>
          </p:cNvSpPr>
          <p:nvPr/>
        </p:nvSpPr>
        <p:spPr bwMode="auto">
          <a:xfrm>
            <a:off x="6014197" y="4465936"/>
            <a:ext cx="2628900" cy="12234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50"/>
              <a:t>Ok, Iknow this is blatantly OT but I'm beginning to go insane. Had an old Dell Dimension XPS sitting in the corner and decided to put it to use, I know it was working pre being stuck in the corner, but when I plugged it in, hit the power nothing happened.</a:t>
            </a:r>
          </a:p>
        </p:txBody>
      </p:sp>
      <p:sp>
        <p:nvSpPr>
          <p:cNvPr id="29" name="Freeform 7"/>
          <p:cNvSpPr>
            <a:spLocks/>
          </p:cNvSpPr>
          <p:nvPr/>
        </p:nvSpPr>
        <p:spPr bwMode="auto">
          <a:xfrm>
            <a:off x="5309347" y="4808836"/>
            <a:ext cx="476250" cy="342900"/>
          </a:xfrm>
          <a:custGeom>
            <a:avLst/>
            <a:gdLst>
              <a:gd name="T0" fmla="*/ 2147483647 w 248"/>
              <a:gd name="T1" fmla="*/ 2147483647 h 144"/>
              <a:gd name="T2" fmla="*/ 2147483647 w 248"/>
              <a:gd name="T3" fmla="*/ 0 h 144"/>
              <a:gd name="T4" fmla="*/ 2147483647 w 248"/>
              <a:gd name="T5" fmla="*/ 2147483647 h 144"/>
              <a:gd name="T6" fmla="*/ 0 w 248"/>
              <a:gd name="T7" fmla="*/ 2147483647 h 144"/>
              <a:gd name="T8" fmla="*/ 2147483647 w 248"/>
              <a:gd name="T9" fmla="*/ 2147483647 h 1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8"/>
              <a:gd name="T16" fmla="*/ 0 h 144"/>
              <a:gd name="T17" fmla="*/ 248 w 248"/>
              <a:gd name="T18" fmla="*/ 144 h 14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8" h="144">
                <a:moveTo>
                  <a:pt x="77" y="144"/>
                </a:moveTo>
                <a:lnTo>
                  <a:pt x="248" y="0"/>
                </a:lnTo>
                <a:lnTo>
                  <a:pt x="86" y="94"/>
                </a:lnTo>
                <a:lnTo>
                  <a:pt x="0" y="51"/>
                </a:lnTo>
                <a:lnTo>
                  <a:pt x="77" y="144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/>
          </a:p>
        </p:txBody>
      </p:sp>
      <p:sp>
        <p:nvSpPr>
          <p:cNvPr id="30" name="Freeform 8"/>
          <p:cNvSpPr>
            <a:spLocks/>
          </p:cNvSpPr>
          <p:nvPr/>
        </p:nvSpPr>
        <p:spPr bwMode="auto">
          <a:xfrm>
            <a:off x="5387929" y="2237086"/>
            <a:ext cx="340519" cy="342900"/>
          </a:xfrm>
          <a:custGeom>
            <a:avLst/>
            <a:gdLst>
              <a:gd name="T0" fmla="*/ 0 w 409"/>
              <a:gd name="T1" fmla="*/ 2147483647 h 412"/>
              <a:gd name="T2" fmla="*/ 2147483647 w 409"/>
              <a:gd name="T3" fmla="*/ 2147483647 h 412"/>
              <a:gd name="T4" fmla="*/ 2147483647 w 409"/>
              <a:gd name="T5" fmla="*/ 2147483647 h 412"/>
              <a:gd name="T6" fmla="*/ 2147483647 w 409"/>
              <a:gd name="T7" fmla="*/ 2147483647 h 412"/>
              <a:gd name="T8" fmla="*/ 2147483647 w 409"/>
              <a:gd name="T9" fmla="*/ 2147483647 h 412"/>
              <a:gd name="T10" fmla="*/ 2147483647 w 409"/>
              <a:gd name="T11" fmla="*/ 2147483647 h 412"/>
              <a:gd name="T12" fmla="*/ 2147483647 w 409"/>
              <a:gd name="T13" fmla="*/ 2147483647 h 412"/>
              <a:gd name="T14" fmla="*/ 2147483647 w 409"/>
              <a:gd name="T15" fmla="*/ 2147483647 h 412"/>
              <a:gd name="T16" fmla="*/ 2147483647 w 409"/>
              <a:gd name="T17" fmla="*/ 2147483647 h 412"/>
              <a:gd name="T18" fmla="*/ 2147483647 w 409"/>
              <a:gd name="T19" fmla="*/ 0 h 412"/>
              <a:gd name="T20" fmla="*/ 2147483647 w 409"/>
              <a:gd name="T21" fmla="*/ 2147483647 h 412"/>
              <a:gd name="T22" fmla="*/ 2147483647 w 409"/>
              <a:gd name="T23" fmla="*/ 0 h 412"/>
              <a:gd name="T24" fmla="*/ 0 w 409"/>
              <a:gd name="T25" fmla="*/ 2147483647 h 41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409"/>
              <a:gd name="T40" fmla="*/ 0 h 412"/>
              <a:gd name="T41" fmla="*/ 409 w 409"/>
              <a:gd name="T42" fmla="*/ 412 h 412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409" h="412">
                <a:moveTo>
                  <a:pt x="0" y="59"/>
                </a:moveTo>
                <a:lnTo>
                  <a:pt x="160" y="220"/>
                </a:lnTo>
                <a:lnTo>
                  <a:pt x="16" y="364"/>
                </a:lnTo>
                <a:lnTo>
                  <a:pt x="64" y="412"/>
                </a:lnTo>
                <a:lnTo>
                  <a:pt x="208" y="268"/>
                </a:lnTo>
                <a:lnTo>
                  <a:pt x="352" y="412"/>
                </a:lnTo>
                <a:lnTo>
                  <a:pt x="400" y="364"/>
                </a:lnTo>
                <a:lnTo>
                  <a:pt x="256" y="220"/>
                </a:lnTo>
                <a:lnTo>
                  <a:pt x="409" y="59"/>
                </a:lnTo>
                <a:lnTo>
                  <a:pt x="355" y="0"/>
                </a:lnTo>
                <a:lnTo>
                  <a:pt x="208" y="172"/>
                </a:lnTo>
                <a:lnTo>
                  <a:pt x="54" y="0"/>
                </a:lnTo>
                <a:lnTo>
                  <a:pt x="0" y="59"/>
                </a:lnTo>
                <a:close/>
              </a:path>
            </a:pathLst>
          </a:custGeom>
          <a:solidFill>
            <a:srgbClr val="CC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/>
          </a:p>
        </p:txBody>
      </p:sp>
      <p:sp>
        <p:nvSpPr>
          <p:cNvPr id="31" name="Freeform 9"/>
          <p:cNvSpPr>
            <a:spLocks/>
          </p:cNvSpPr>
          <p:nvPr/>
        </p:nvSpPr>
        <p:spPr bwMode="auto">
          <a:xfrm>
            <a:off x="5385547" y="3437236"/>
            <a:ext cx="340519" cy="342900"/>
          </a:xfrm>
          <a:custGeom>
            <a:avLst/>
            <a:gdLst>
              <a:gd name="T0" fmla="*/ 0 w 409"/>
              <a:gd name="T1" fmla="*/ 2147483647 h 412"/>
              <a:gd name="T2" fmla="*/ 2147483647 w 409"/>
              <a:gd name="T3" fmla="*/ 2147483647 h 412"/>
              <a:gd name="T4" fmla="*/ 2147483647 w 409"/>
              <a:gd name="T5" fmla="*/ 2147483647 h 412"/>
              <a:gd name="T6" fmla="*/ 2147483647 w 409"/>
              <a:gd name="T7" fmla="*/ 2147483647 h 412"/>
              <a:gd name="T8" fmla="*/ 2147483647 w 409"/>
              <a:gd name="T9" fmla="*/ 2147483647 h 412"/>
              <a:gd name="T10" fmla="*/ 2147483647 w 409"/>
              <a:gd name="T11" fmla="*/ 2147483647 h 412"/>
              <a:gd name="T12" fmla="*/ 2147483647 w 409"/>
              <a:gd name="T13" fmla="*/ 2147483647 h 412"/>
              <a:gd name="T14" fmla="*/ 2147483647 w 409"/>
              <a:gd name="T15" fmla="*/ 2147483647 h 412"/>
              <a:gd name="T16" fmla="*/ 2147483647 w 409"/>
              <a:gd name="T17" fmla="*/ 2147483647 h 412"/>
              <a:gd name="T18" fmla="*/ 2147483647 w 409"/>
              <a:gd name="T19" fmla="*/ 0 h 412"/>
              <a:gd name="T20" fmla="*/ 2147483647 w 409"/>
              <a:gd name="T21" fmla="*/ 2147483647 h 412"/>
              <a:gd name="T22" fmla="*/ 2147483647 w 409"/>
              <a:gd name="T23" fmla="*/ 0 h 412"/>
              <a:gd name="T24" fmla="*/ 0 w 409"/>
              <a:gd name="T25" fmla="*/ 2147483647 h 41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409"/>
              <a:gd name="T40" fmla="*/ 0 h 412"/>
              <a:gd name="T41" fmla="*/ 409 w 409"/>
              <a:gd name="T42" fmla="*/ 412 h 412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409" h="412">
                <a:moveTo>
                  <a:pt x="0" y="59"/>
                </a:moveTo>
                <a:lnTo>
                  <a:pt x="160" y="220"/>
                </a:lnTo>
                <a:lnTo>
                  <a:pt x="16" y="364"/>
                </a:lnTo>
                <a:lnTo>
                  <a:pt x="64" y="412"/>
                </a:lnTo>
                <a:lnTo>
                  <a:pt x="208" y="268"/>
                </a:lnTo>
                <a:lnTo>
                  <a:pt x="352" y="412"/>
                </a:lnTo>
                <a:lnTo>
                  <a:pt x="400" y="364"/>
                </a:lnTo>
                <a:lnTo>
                  <a:pt x="256" y="220"/>
                </a:lnTo>
                <a:lnTo>
                  <a:pt x="409" y="59"/>
                </a:lnTo>
                <a:lnTo>
                  <a:pt x="355" y="0"/>
                </a:lnTo>
                <a:lnTo>
                  <a:pt x="208" y="172"/>
                </a:lnTo>
                <a:lnTo>
                  <a:pt x="54" y="0"/>
                </a:lnTo>
                <a:lnTo>
                  <a:pt x="0" y="59"/>
                </a:lnTo>
                <a:close/>
              </a:path>
            </a:pathLst>
          </a:custGeom>
          <a:solidFill>
            <a:srgbClr val="CC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/>
          </a:p>
        </p:txBody>
      </p:sp>
      <p:sp>
        <p:nvSpPr>
          <p:cNvPr id="2" name="TextBox 1"/>
          <p:cNvSpPr txBox="1"/>
          <p:nvPr/>
        </p:nvSpPr>
        <p:spPr>
          <a:xfrm>
            <a:off x="134471" y="1584200"/>
            <a:ext cx="435684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&gt; What are your outputs?</a:t>
            </a:r>
          </a:p>
          <a:p>
            <a:endParaRPr lang="en-US" dirty="0" smtClean="0"/>
          </a:p>
          <a:p>
            <a:r>
              <a:rPr lang="en-US" dirty="0" smtClean="0"/>
              <a:t>Y = {                         }</a:t>
            </a:r>
          </a:p>
          <a:p>
            <a:endParaRPr lang="en-US" dirty="0" smtClean="0"/>
          </a:p>
          <a:p>
            <a:r>
              <a:rPr lang="en-US" dirty="0" smtClean="0"/>
              <a:t>What are your features?</a:t>
            </a:r>
          </a:p>
          <a:p>
            <a:endParaRPr lang="en-US" dirty="0" smtClean="0"/>
          </a:p>
          <a:p>
            <a:r>
              <a:rPr lang="en-US" dirty="0" smtClean="0"/>
              <a:t>1.</a:t>
            </a:r>
          </a:p>
          <a:p>
            <a:endParaRPr lang="en-US" dirty="0"/>
          </a:p>
          <a:p>
            <a:r>
              <a:rPr lang="en-US" dirty="0" smtClean="0"/>
              <a:t>2.</a:t>
            </a:r>
          </a:p>
          <a:p>
            <a:endParaRPr lang="en-US" dirty="0"/>
          </a:p>
          <a:p>
            <a:r>
              <a:rPr lang="en-US" dirty="0" smtClean="0"/>
              <a:t>3.</a:t>
            </a:r>
          </a:p>
          <a:p>
            <a:endParaRPr lang="en-US" dirty="0"/>
          </a:p>
          <a:p>
            <a:r>
              <a:rPr lang="en-US" dirty="0" smtClean="0"/>
              <a:t>4.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Let’s denote these by random variables F</a:t>
            </a:r>
            <a:r>
              <a:rPr lang="en-US" baseline="-25000" dirty="0" smtClean="0"/>
              <a:t>i.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49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955" name="Rectangle 3"/>
          <p:cNvSpPr>
            <a:spLocks noGrp="1" noChangeArrowheads="1"/>
          </p:cNvSpPr>
          <p:nvPr>
            <p:ph idx="1"/>
          </p:nvPr>
        </p:nvSpPr>
        <p:spPr>
          <a:xfrm>
            <a:off x="143957" y="979966"/>
            <a:ext cx="7458075" cy="5784976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dirty="0" smtClean="0">
                <a:latin typeface="+mn-lt"/>
                <a:cs typeface="Calibri"/>
              </a:rPr>
              <a:t>Assume all features are independent effects of label.</a:t>
            </a:r>
            <a:endParaRPr lang="en-US" dirty="0">
              <a:latin typeface="+mn-lt"/>
              <a:cs typeface="Calibri"/>
            </a:endParaRPr>
          </a:p>
          <a:p>
            <a:pPr lvl="1">
              <a:lnSpc>
                <a:spcPct val="80000"/>
              </a:lnSpc>
            </a:pPr>
            <a:r>
              <a:rPr lang="en-US" dirty="0">
                <a:cs typeface="Calibri"/>
              </a:rPr>
              <a:t>We only have to specify how each feature depends on the class</a:t>
            </a:r>
          </a:p>
          <a:p>
            <a:pPr lvl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r>
              <a:rPr lang="en-US" dirty="0" smtClean="0">
                <a:latin typeface="+mn-lt"/>
                <a:cs typeface="Calibri"/>
              </a:rPr>
              <a:t>What are the CPTs associated with this network?</a:t>
            </a: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</p:txBody>
      </p:sp>
      <p:pic>
        <p:nvPicPr>
          <p:cNvPr id="13324" name="Picture 20" descr="txp_fi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79332" y="2650203"/>
            <a:ext cx="1759744" cy="209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7" name="Group 16"/>
          <p:cNvGrpSpPr/>
          <p:nvPr/>
        </p:nvGrpSpPr>
        <p:grpSpPr>
          <a:xfrm>
            <a:off x="5736253" y="2012028"/>
            <a:ext cx="1771650" cy="1485900"/>
            <a:chOff x="6829425" y="2286000"/>
            <a:chExt cx="1771650" cy="1485900"/>
          </a:xfrm>
        </p:grpSpPr>
        <p:sp>
          <p:nvSpPr>
            <p:cNvPr id="18" name="Oval 4"/>
            <p:cNvSpPr>
              <a:spLocks noChangeArrowheads="1"/>
            </p:cNvSpPr>
            <p:nvPr/>
          </p:nvSpPr>
          <p:spPr bwMode="auto">
            <a:xfrm>
              <a:off x="7515225" y="228600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Y</a:t>
              </a:r>
            </a:p>
          </p:txBody>
        </p:sp>
        <p:sp>
          <p:nvSpPr>
            <p:cNvPr id="19" name="Oval 5"/>
            <p:cNvSpPr>
              <a:spLocks noChangeArrowheads="1"/>
            </p:cNvSpPr>
            <p:nvPr/>
          </p:nvSpPr>
          <p:spPr bwMode="auto">
            <a:xfrm>
              <a:off x="68294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>
                  <a:latin typeface="Calibri"/>
                  <a:cs typeface="Calibri"/>
                </a:rPr>
                <a:t>F</a:t>
              </a:r>
              <a:r>
                <a:rPr lang="en-US" sz="1350" baseline="-25000" dirty="0">
                  <a:latin typeface="Calibri"/>
                  <a:cs typeface="Calibri"/>
                </a:rPr>
                <a:t>1</a:t>
              </a:r>
              <a:endParaRPr lang="en-US" sz="1350" dirty="0">
                <a:latin typeface="Calibri"/>
                <a:cs typeface="Calibri"/>
              </a:endParaRPr>
            </a:p>
          </p:txBody>
        </p:sp>
        <p:sp>
          <p:nvSpPr>
            <p:cNvPr id="20" name="Oval 6"/>
            <p:cNvSpPr>
              <a:spLocks noChangeArrowheads="1"/>
            </p:cNvSpPr>
            <p:nvPr/>
          </p:nvSpPr>
          <p:spPr bwMode="auto">
            <a:xfrm>
              <a:off x="82010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F</a:t>
              </a:r>
              <a:r>
                <a:rPr lang="en-US" sz="1350" baseline="-25000">
                  <a:latin typeface="Calibri"/>
                  <a:cs typeface="Calibri"/>
                </a:rPr>
                <a:t>n</a:t>
              </a:r>
              <a:endParaRPr lang="en-US" sz="1350">
                <a:latin typeface="Calibri"/>
                <a:cs typeface="Calibri"/>
              </a:endParaRPr>
            </a:p>
          </p:txBody>
        </p:sp>
        <p:cxnSp>
          <p:nvCxnSpPr>
            <p:cNvPr id="21" name="AutoShape 7"/>
            <p:cNvCxnSpPr>
              <a:cxnSpLocks noChangeShapeType="1"/>
              <a:stCxn id="22" idx="4"/>
              <a:endCxn id="25" idx="0"/>
            </p:cNvCxnSpPr>
            <p:nvPr/>
          </p:nvCxnSpPr>
          <p:spPr bwMode="auto">
            <a:xfrm>
              <a:off x="77152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2" name="AutoShape 8"/>
            <p:cNvCxnSpPr>
              <a:cxnSpLocks noChangeShapeType="1"/>
              <a:stCxn id="22" idx="4"/>
              <a:endCxn id="23" idx="0"/>
            </p:cNvCxnSpPr>
            <p:nvPr/>
          </p:nvCxnSpPr>
          <p:spPr bwMode="auto">
            <a:xfrm flipH="1">
              <a:off x="70294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23" name="Oval 9"/>
            <p:cNvSpPr>
              <a:spLocks noChangeArrowheads="1"/>
            </p:cNvSpPr>
            <p:nvPr/>
          </p:nvSpPr>
          <p:spPr bwMode="auto">
            <a:xfrm>
              <a:off x="734377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>
                  <a:latin typeface="Calibri"/>
                  <a:cs typeface="Calibri"/>
                </a:rPr>
                <a:t>F</a:t>
              </a:r>
              <a:r>
                <a:rPr lang="en-US" sz="1350" baseline="-25000" dirty="0">
                  <a:latin typeface="Calibri"/>
                  <a:cs typeface="Calibri"/>
                </a:rPr>
                <a:t>2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24" name="AutoShape 10"/>
            <p:cNvCxnSpPr>
              <a:cxnSpLocks noChangeShapeType="1"/>
              <a:stCxn id="22" idx="4"/>
            </p:cNvCxnSpPr>
            <p:nvPr/>
          </p:nvCxnSpPr>
          <p:spPr bwMode="auto">
            <a:xfrm flipH="1">
              <a:off x="7543800" y="2686050"/>
              <a:ext cx="17145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pic>
          <p:nvPicPr>
            <p:cNvPr id="25" name="Picture 11" descr="txp_fig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858126" y="3543301"/>
              <a:ext cx="230981" cy="41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is a Bayesian Network!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89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955" name="Rectangle 3"/>
          <p:cNvSpPr>
            <a:spLocks noGrp="1" noChangeArrowheads="1"/>
          </p:cNvSpPr>
          <p:nvPr>
            <p:ph idx="1"/>
          </p:nvPr>
        </p:nvSpPr>
        <p:spPr>
          <a:xfrm>
            <a:off x="143957" y="979966"/>
            <a:ext cx="7458075" cy="5784976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dirty="0" smtClean="0">
                <a:latin typeface="+mn-lt"/>
                <a:cs typeface="Calibri"/>
              </a:rPr>
              <a:t>What probability do we want for classification?</a:t>
            </a:r>
            <a:endParaRPr lang="en-US" dirty="0"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r>
              <a:rPr lang="en-US" dirty="0" smtClean="0">
                <a:latin typeface="+mn-lt"/>
                <a:cs typeface="Calibri"/>
              </a:rPr>
              <a:t>How to get the conditional from the joint for this network? Inference!</a:t>
            </a: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736253" y="2012028"/>
            <a:ext cx="1771650" cy="1485900"/>
            <a:chOff x="6829425" y="2286000"/>
            <a:chExt cx="1771650" cy="1485900"/>
          </a:xfrm>
        </p:grpSpPr>
        <p:sp>
          <p:nvSpPr>
            <p:cNvPr id="18" name="Oval 4"/>
            <p:cNvSpPr>
              <a:spLocks noChangeArrowheads="1"/>
            </p:cNvSpPr>
            <p:nvPr/>
          </p:nvSpPr>
          <p:spPr bwMode="auto">
            <a:xfrm>
              <a:off x="7515225" y="228600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Y</a:t>
              </a:r>
            </a:p>
          </p:txBody>
        </p:sp>
        <p:sp>
          <p:nvSpPr>
            <p:cNvPr id="19" name="Oval 5"/>
            <p:cNvSpPr>
              <a:spLocks noChangeArrowheads="1"/>
            </p:cNvSpPr>
            <p:nvPr/>
          </p:nvSpPr>
          <p:spPr bwMode="auto">
            <a:xfrm>
              <a:off x="68294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>
                  <a:latin typeface="Calibri"/>
                  <a:cs typeface="Calibri"/>
                </a:rPr>
                <a:t>F</a:t>
              </a:r>
              <a:r>
                <a:rPr lang="en-US" sz="1350" baseline="-25000" dirty="0">
                  <a:latin typeface="Calibri"/>
                  <a:cs typeface="Calibri"/>
                </a:rPr>
                <a:t>1</a:t>
              </a:r>
              <a:endParaRPr lang="en-US" sz="1350" dirty="0">
                <a:latin typeface="Calibri"/>
                <a:cs typeface="Calibri"/>
              </a:endParaRPr>
            </a:p>
          </p:txBody>
        </p:sp>
        <p:sp>
          <p:nvSpPr>
            <p:cNvPr id="20" name="Oval 6"/>
            <p:cNvSpPr>
              <a:spLocks noChangeArrowheads="1"/>
            </p:cNvSpPr>
            <p:nvPr/>
          </p:nvSpPr>
          <p:spPr bwMode="auto">
            <a:xfrm>
              <a:off x="82010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F</a:t>
              </a:r>
              <a:r>
                <a:rPr lang="en-US" sz="1350" baseline="-25000">
                  <a:latin typeface="Calibri"/>
                  <a:cs typeface="Calibri"/>
                </a:rPr>
                <a:t>n</a:t>
              </a:r>
              <a:endParaRPr lang="en-US" sz="1350">
                <a:latin typeface="Calibri"/>
                <a:cs typeface="Calibri"/>
              </a:endParaRPr>
            </a:p>
          </p:txBody>
        </p:sp>
        <p:cxnSp>
          <p:nvCxnSpPr>
            <p:cNvPr id="21" name="AutoShape 7"/>
            <p:cNvCxnSpPr>
              <a:cxnSpLocks noChangeShapeType="1"/>
              <a:stCxn id="22" idx="4"/>
              <a:endCxn id="25" idx="0"/>
            </p:cNvCxnSpPr>
            <p:nvPr/>
          </p:nvCxnSpPr>
          <p:spPr bwMode="auto">
            <a:xfrm>
              <a:off x="77152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2" name="AutoShape 8"/>
            <p:cNvCxnSpPr>
              <a:cxnSpLocks noChangeShapeType="1"/>
              <a:stCxn id="22" idx="4"/>
              <a:endCxn id="23" idx="0"/>
            </p:cNvCxnSpPr>
            <p:nvPr/>
          </p:nvCxnSpPr>
          <p:spPr bwMode="auto">
            <a:xfrm flipH="1">
              <a:off x="70294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23" name="Oval 9"/>
            <p:cNvSpPr>
              <a:spLocks noChangeArrowheads="1"/>
            </p:cNvSpPr>
            <p:nvPr/>
          </p:nvSpPr>
          <p:spPr bwMode="auto">
            <a:xfrm>
              <a:off x="734377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>
                  <a:latin typeface="Calibri"/>
                  <a:cs typeface="Calibri"/>
                </a:rPr>
                <a:t>F</a:t>
              </a:r>
              <a:r>
                <a:rPr lang="en-US" sz="1350" baseline="-25000" dirty="0">
                  <a:latin typeface="Calibri"/>
                  <a:cs typeface="Calibri"/>
                </a:rPr>
                <a:t>2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24" name="AutoShape 10"/>
            <p:cNvCxnSpPr>
              <a:cxnSpLocks noChangeShapeType="1"/>
              <a:stCxn id="22" idx="4"/>
            </p:cNvCxnSpPr>
            <p:nvPr/>
          </p:nvCxnSpPr>
          <p:spPr bwMode="auto">
            <a:xfrm flipH="1">
              <a:off x="7543800" y="2686050"/>
              <a:ext cx="17145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pic>
          <p:nvPicPr>
            <p:cNvPr id="25" name="Picture 11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858126" y="3543301"/>
              <a:ext cx="230981" cy="41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is a Bayesian Network!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86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955" name="Rectangle 3"/>
          <p:cNvSpPr>
            <a:spLocks noGrp="1" noChangeArrowheads="1"/>
          </p:cNvSpPr>
          <p:nvPr>
            <p:ph idx="1"/>
          </p:nvPr>
        </p:nvSpPr>
        <p:spPr>
          <a:xfrm>
            <a:off x="143957" y="979966"/>
            <a:ext cx="7458075" cy="5784976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dirty="0" smtClean="0">
                <a:latin typeface="+mn-lt"/>
                <a:cs typeface="Calibri"/>
              </a:rPr>
              <a:t>How do we get the conditional probabilities? Estimate from training data.</a:t>
            </a:r>
            <a:endParaRPr lang="en-US" dirty="0"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 smtClean="0">
              <a:latin typeface="+mn-lt"/>
              <a:cs typeface="Calibri"/>
            </a:endParaRPr>
          </a:p>
          <a:p>
            <a:pPr eaLnBrk="1" hangingPunct="1">
              <a:lnSpc>
                <a:spcPct val="80000"/>
              </a:lnSpc>
            </a:pPr>
            <a:endParaRPr lang="en-US" dirty="0">
              <a:latin typeface="+mn-lt"/>
              <a:cs typeface="Calibri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736253" y="2012028"/>
            <a:ext cx="1771650" cy="1485900"/>
            <a:chOff x="6829425" y="2286000"/>
            <a:chExt cx="1771650" cy="1485900"/>
          </a:xfrm>
        </p:grpSpPr>
        <p:sp>
          <p:nvSpPr>
            <p:cNvPr id="18" name="Oval 4"/>
            <p:cNvSpPr>
              <a:spLocks noChangeArrowheads="1"/>
            </p:cNvSpPr>
            <p:nvPr/>
          </p:nvSpPr>
          <p:spPr bwMode="auto">
            <a:xfrm>
              <a:off x="7515225" y="228600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Y</a:t>
              </a:r>
            </a:p>
          </p:txBody>
        </p:sp>
        <p:sp>
          <p:nvSpPr>
            <p:cNvPr id="19" name="Oval 5"/>
            <p:cNvSpPr>
              <a:spLocks noChangeArrowheads="1"/>
            </p:cNvSpPr>
            <p:nvPr/>
          </p:nvSpPr>
          <p:spPr bwMode="auto">
            <a:xfrm>
              <a:off x="68294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>
                  <a:latin typeface="Calibri"/>
                  <a:cs typeface="Calibri"/>
                </a:rPr>
                <a:t>F</a:t>
              </a:r>
              <a:r>
                <a:rPr lang="en-US" sz="1350" baseline="-25000" dirty="0">
                  <a:latin typeface="Calibri"/>
                  <a:cs typeface="Calibri"/>
                </a:rPr>
                <a:t>1</a:t>
              </a:r>
              <a:endParaRPr lang="en-US" sz="1350" dirty="0">
                <a:latin typeface="Calibri"/>
                <a:cs typeface="Calibri"/>
              </a:endParaRPr>
            </a:p>
          </p:txBody>
        </p:sp>
        <p:sp>
          <p:nvSpPr>
            <p:cNvPr id="20" name="Oval 6"/>
            <p:cNvSpPr>
              <a:spLocks noChangeArrowheads="1"/>
            </p:cNvSpPr>
            <p:nvPr/>
          </p:nvSpPr>
          <p:spPr bwMode="auto">
            <a:xfrm>
              <a:off x="82010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F</a:t>
              </a:r>
              <a:r>
                <a:rPr lang="en-US" sz="1350" baseline="-25000">
                  <a:latin typeface="Calibri"/>
                  <a:cs typeface="Calibri"/>
                </a:rPr>
                <a:t>n</a:t>
              </a:r>
              <a:endParaRPr lang="en-US" sz="1350">
                <a:latin typeface="Calibri"/>
                <a:cs typeface="Calibri"/>
              </a:endParaRPr>
            </a:p>
          </p:txBody>
        </p:sp>
        <p:cxnSp>
          <p:nvCxnSpPr>
            <p:cNvPr id="21" name="AutoShape 7"/>
            <p:cNvCxnSpPr>
              <a:cxnSpLocks noChangeShapeType="1"/>
              <a:stCxn id="22" idx="4"/>
              <a:endCxn id="25" idx="0"/>
            </p:cNvCxnSpPr>
            <p:nvPr/>
          </p:nvCxnSpPr>
          <p:spPr bwMode="auto">
            <a:xfrm>
              <a:off x="77152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2" name="AutoShape 8"/>
            <p:cNvCxnSpPr>
              <a:cxnSpLocks noChangeShapeType="1"/>
              <a:stCxn id="22" idx="4"/>
              <a:endCxn id="23" idx="0"/>
            </p:cNvCxnSpPr>
            <p:nvPr/>
          </p:nvCxnSpPr>
          <p:spPr bwMode="auto">
            <a:xfrm flipH="1">
              <a:off x="70294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23" name="Oval 9"/>
            <p:cNvSpPr>
              <a:spLocks noChangeArrowheads="1"/>
            </p:cNvSpPr>
            <p:nvPr/>
          </p:nvSpPr>
          <p:spPr bwMode="auto">
            <a:xfrm>
              <a:off x="734377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>
                  <a:latin typeface="Calibri"/>
                  <a:cs typeface="Calibri"/>
                </a:rPr>
                <a:t>F</a:t>
              </a:r>
              <a:r>
                <a:rPr lang="en-US" sz="1350" baseline="-25000" dirty="0">
                  <a:latin typeface="Calibri"/>
                  <a:cs typeface="Calibri"/>
                </a:rPr>
                <a:t>2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24" name="AutoShape 10"/>
            <p:cNvCxnSpPr>
              <a:cxnSpLocks noChangeShapeType="1"/>
              <a:stCxn id="22" idx="4"/>
            </p:cNvCxnSpPr>
            <p:nvPr/>
          </p:nvCxnSpPr>
          <p:spPr bwMode="auto">
            <a:xfrm flipH="1">
              <a:off x="7543800" y="2686050"/>
              <a:ext cx="17145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pic>
          <p:nvPicPr>
            <p:cNvPr id="25" name="Picture 11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858126" y="3543301"/>
              <a:ext cx="230981" cy="41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is a Bayesian Network!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20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An example: </a:t>
            </a:r>
            <a:r>
              <a:rPr lang="en-US" dirty="0"/>
              <a:t> </a:t>
            </a:r>
            <a:r>
              <a:rPr lang="en-US" dirty="0" smtClean="0"/>
              <a:t>Bag-of-words Naïve Bayes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174810" y="1183342"/>
            <a:ext cx="5879728" cy="5338482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dirty="0" smtClean="0"/>
              <a:t>Data</a:t>
            </a:r>
            <a:r>
              <a:rPr lang="en-US" dirty="0"/>
              <a:t>:</a:t>
            </a:r>
          </a:p>
          <a:p>
            <a:pPr lvl="1" eaLnBrk="1" hangingPunct="1">
              <a:lnSpc>
                <a:spcPct val="80000"/>
              </a:lnSpc>
            </a:pPr>
            <a:endParaRPr lang="en-US" sz="1500" dirty="0" smtClean="0"/>
          </a:p>
          <a:p>
            <a:pPr lvl="1" eaLnBrk="1" hangingPunct="1">
              <a:lnSpc>
                <a:spcPct val="80000"/>
              </a:lnSpc>
            </a:pPr>
            <a:r>
              <a:rPr lang="en-US" sz="1500" dirty="0" smtClean="0"/>
              <a:t>Collection </a:t>
            </a:r>
            <a:r>
              <a:rPr lang="en-US" sz="1500" dirty="0"/>
              <a:t>of emails, labeled spam or ham</a:t>
            </a:r>
          </a:p>
          <a:p>
            <a:pPr lvl="1" eaLnBrk="1" hangingPunct="1">
              <a:lnSpc>
                <a:spcPct val="80000"/>
              </a:lnSpc>
            </a:pPr>
            <a:endParaRPr lang="en-US" sz="1500" dirty="0" smtClean="0"/>
          </a:p>
          <a:p>
            <a:pPr lvl="1" eaLnBrk="1" hangingPunct="1">
              <a:lnSpc>
                <a:spcPct val="80000"/>
              </a:lnSpc>
            </a:pPr>
            <a:r>
              <a:rPr lang="en-US" sz="1500" dirty="0" smtClean="0"/>
              <a:t>Note</a:t>
            </a:r>
            <a:r>
              <a:rPr lang="en-US" sz="1500" dirty="0"/>
              <a:t>: someone has to hand label all this data!</a:t>
            </a:r>
          </a:p>
          <a:p>
            <a:pPr lvl="1" eaLnBrk="1" hangingPunct="1">
              <a:lnSpc>
                <a:spcPct val="80000"/>
              </a:lnSpc>
            </a:pPr>
            <a:endParaRPr lang="en-US" sz="1500" dirty="0" smtClean="0"/>
          </a:p>
          <a:p>
            <a:pPr lvl="1" eaLnBrk="1" hangingPunct="1">
              <a:lnSpc>
                <a:spcPct val="80000"/>
              </a:lnSpc>
            </a:pPr>
            <a:r>
              <a:rPr lang="en-US" sz="1500" dirty="0" smtClean="0"/>
              <a:t>Split </a:t>
            </a:r>
            <a:r>
              <a:rPr lang="en-US" sz="1500" dirty="0"/>
              <a:t>into training, held-out, test sets</a:t>
            </a:r>
          </a:p>
          <a:p>
            <a:pPr lvl="1" eaLnBrk="1" hangingPunct="1">
              <a:lnSpc>
                <a:spcPct val="80000"/>
              </a:lnSpc>
            </a:pPr>
            <a:endParaRPr lang="en-US" sz="1500" dirty="0" smtClean="0"/>
          </a:p>
          <a:p>
            <a:pPr lvl="1" eaLnBrk="1" hangingPunct="1">
              <a:lnSpc>
                <a:spcPct val="80000"/>
              </a:lnSpc>
            </a:pPr>
            <a:endParaRPr lang="en-US" sz="1500" dirty="0"/>
          </a:p>
          <a:p>
            <a:pPr eaLnBrk="1" hangingPunct="1">
              <a:lnSpc>
                <a:spcPct val="80000"/>
              </a:lnSpc>
            </a:pPr>
            <a:r>
              <a:rPr lang="en-US" dirty="0" smtClean="0"/>
              <a:t>Features</a:t>
            </a:r>
          </a:p>
          <a:p>
            <a:pPr lvl="1">
              <a:lnSpc>
                <a:spcPct val="80000"/>
              </a:lnSpc>
            </a:pPr>
            <a:endParaRPr lang="en-US" sz="1500" dirty="0" smtClean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r>
              <a:rPr lang="en-US" sz="1500" dirty="0" smtClean="0">
                <a:latin typeface="Calibri"/>
                <a:cs typeface="Calibri"/>
              </a:rPr>
              <a:t>Words that occur in the document.</a:t>
            </a:r>
            <a:endParaRPr lang="en-US" sz="15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sz="1500" dirty="0" smtClean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r>
              <a:rPr lang="en-US" dirty="0" smtClean="0"/>
              <a:t>Classifier</a:t>
            </a:r>
            <a:endParaRPr lang="en-US" dirty="0"/>
          </a:p>
          <a:p>
            <a:pPr lvl="1" eaLnBrk="1" hangingPunct="1">
              <a:lnSpc>
                <a:spcPct val="80000"/>
              </a:lnSpc>
            </a:pPr>
            <a:endParaRPr lang="en-US" sz="1500" dirty="0" smtClean="0"/>
          </a:p>
          <a:p>
            <a:pPr lvl="1">
              <a:lnSpc>
                <a:spcPct val="80000"/>
              </a:lnSpc>
            </a:pPr>
            <a:r>
              <a:rPr lang="en-US" sz="1500" dirty="0" smtClean="0">
                <a:latin typeface="Calibri"/>
                <a:cs typeface="Calibri"/>
              </a:rPr>
              <a:t>Bayesian Network</a:t>
            </a:r>
          </a:p>
          <a:p>
            <a:pPr lvl="1">
              <a:lnSpc>
                <a:spcPct val="80000"/>
              </a:lnSpc>
            </a:pPr>
            <a:endParaRPr lang="en-US" sz="1500" dirty="0" smtClean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r>
              <a:rPr lang="en-US" sz="1500" dirty="0" smtClean="0">
                <a:latin typeface="Calibri"/>
                <a:cs typeface="Calibri"/>
              </a:rPr>
              <a:t>Label </a:t>
            </a:r>
            <a:r>
              <a:rPr lang="en-US" sz="1500" dirty="0">
                <a:latin typeface="Calibri"/>
                <a:cs typeface="Calibri"/>
              </a:rPr>
              <a:t>conditioned on feature variables (spam vs. ham)</a:t>
            </a:r>
          </a:p>
          <a:p>
            <a:pPr lvl="1">
              <a:lnSpc>
                <a:spcPct val="80000"/>
              </a:lnSpc>
            </a:pPr>
            <a:endParaRPr lang="en-US" sz="1500" dirty="0">
              <a:latin typeface="Calibri"/>
              <a:cs typeface="Calibri"/>
            </a:endParaRPr>
          </a:p>
          <a:p>
            <a:pPr lvl="1">
              <a:lnSpc>
                <a:spcPct val="80000"/>
              </a:lnSpc>
            </a:pPr>
            <a:r>
              <a:rPr lang="en-US" sz="1500" dirty="0">
                <a:latin typeface="Calibri"/>
                <a:cs typeface="Calibri"/>
              </a:rPr>
              <a:t>Assume features are conditionally independent </a:t>
            </a:r>
            <a:r>
              <a:rPr lang="en-US" sz="1500" dirty="0" smtClean="0">
                <a:latin typeface="Calibri"/>
                <a:cs typeface="Calibri"/>
              </a:rPr>
              <a:t>given class label</a:t>
            </a:r>
            <a:endParaRPr lang="en-US" sz="1500" dirty="0" smtClean="0"/>
          </a:p>
          <a:p>
            <a:pPr lvl="1" eaLnBrk="1" hangingPunct="1">
              <a:lnSpc>
                <a:spcPct val="80000"/>
              </a:lnSpc>
            </a:pPr>
            <a:endParaRPr lang="en-US" sz="1500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</p:txBody>
      </p:sp>
      <p:sp>
        <p:nvSpPr>
          <p:cNvPr id="18436" name="Text Box 4"/>
          <p:cNvSpPr txBox="1">
            <a:spLocks noChangeArrowheads="1"/>
          </p:cNvSpPr>
          <p:nvPr/>
        </p:nvSpPr>
        <p:spPr bwMode="auto">
          <a:xfrm>
            <a:off x="6283138" y="1183342"/>
            <a:ext cx="2686050" cy="90024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50" dirty="0"/>
              <a:t>Dear Sir.</a:t>
            </a:r>
          </a:p>
          <a:p>
            <a:endParaRPr lang="en-US" sz="1050" dirty="0"/>
          </a:p>
          <a:p>
            <a:r>
              <a:rPr lang="en-US" sz="1050" dirty="0"/>
              <a:t>First, I must solicit your confidence in this transaction, this is by </a:t>
            </a:r>
            <a:r>
              <a:rPr lang="en-US" sz="1050" dirty="0" err="1"/>
              <a:t>virture</a:t>
            </a:r>
            <a:r>
              <a:rPr lang="en-US" sz="1050" dirty="0"/>
              <a:t> of its nature as being utterly </a:t>
            </a:r>
            <a:r>
              <a:rPr lang="en-US" sz="1050" dirty="0" err="1"/>
              <a:t>confidencial</a:t>
            </a:r>
            <a:r>
              <a:rPr lang="en-US" sz="1050" dirty="0"/>
              <a:t> and top secret. …</a:t>
            </a:r>
          </a:p>
        </p:txBody>
      </p:sp>
      <p:sp>
        <p:nvSpPr>
          <p:cNvPr id="18437" name="Text Box 5"/>
          <p:cNvSpPr txBox="1">
            <a:spLocks noChangeArrowheads="1"/>
          </p:cNvSpPr>
          <p:nvPr/>
        </p:nvSpPr>
        <p:spPr bwMode="auto">
          <a:xfrm>
            <a:off x="6283138" y="2383492"/>
            <a:ext cx="2628900" cy="12234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50"/>
              <a:t>TO BE REMOVED FROM FUTURE MAILINGS, SIMPLY REPLY TO THIS MESSAGE AND PUT "REMOVE" IN THE SUBJECT.</a:t>
            </a:r>
          </a:p>
          <a:p>
            <a:endParaRPr lang="en-US" sz="1050"/>
          </a:p>
          <a:p>
            <a:r>
              <a:rPr lang="en-US" sz="1050"/>
              <a:t>99  MILLION EMAIL ADDRESSES</a:t>
            </a:r>
          </a:p>
          <a:p>
            <a:r>
              <a:rPr lang="en-US" sz="1050"/>
              <a:t>  FOR ONLY $99</a:t>
            </a:r>
          </a:p>
        </p:txBody>
      </p:sp>
      <p:sp>
        <p:nvSpPr>
          <p:cNvPr id="18438" name="Text Box 6"/>
          <p:cNvSpPr txBox="1">
            <a:spLocks noChangeArrowheads="1"/>
          </p:cNvSpPr>
          <p:nvPr/>
        </p:nvSpPr>
        <p:spPr bwMode="auto">
          <a:xfrm>
            <a:off x="6283138" y="3755092"/>
            <a:ext cx="2628900" cy="12234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50"/>
              <a:t>Ok, Iknow this is blatantly OT but I'm beginning to go insane. Had an old Dell Dimension XPS sitting in the corner and decided to put it to use, I know it was working pre being stuck in the corner, but when I plugged it in, hit the power nothing happened.</a:t>
            </a:r>
          </a:p>
        </p:txBody>
      </p:sp>
      <p:sp>
        <p:nvSpPr>
          <p:cNvPr id="18439" name="Freeform 7"/>
          <p:cNvSpPr>
            <a:spLocks/>
          </p:cNvSpPr>
          <p:nvPr/>
        </p:nvSpPr>
        <p:spPr bwMode="auto">
          <a:xfrm>
            <a:off x="5578288" y="4097992"/>
            <a:ext cx="476250" cy="342900"/>
          </a:xfrm>
          <a:custGeom>
            <a:avLst/>
            <a:gdLst>
              <a:gd name="T0" fmla="*/ 2147483647 w 248"/>
              <a:gd name="T1" fmla="*/ 2147483647 h 144"/>
              <a:gd name="T2" fmla="*/ 2147483647 w 248"/>
              <a:gd name="T3" fmla="*/ 0 h 144"/>
              <a:gd name="T4" fmla="*/ 2147483647 w 248"/>
              <a:gd name="T5" fmla="*/ 2147483647 h 144"/>
              <a:gd name="T6" fmla="*/ 0 w 248"/>
              <a:gd name="T7" fmla="*/ 2147483647 h 144"/>
              <a:gd name="T8" fmla="*/ 2147483647 w 248"/>
              <a:gd name="T9" fmla="*/ 2147483647 h 14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8"/>
              <a:gd name="T16" fmla="*/ 0 h 144"/>
              <a:gd name="T17" fmla="*/ 248 w 248"/>
              <a:gd name="T18" fmla="*/ 144 h 14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8" h="144">
                <a:moveTo>
                  <a:pt x="77" y="144"/>
                </a:moveTo>
                <a:lnTo>
                  <a:pt x="248" y="0"/>
                </a:lnTo>
                <a:lnTo>
                  <a:pt x="86" y="94"/>
                </a:lnTo>
                <a:lnTo>
                  <a:pt x="0" y="51"/>
                </a:lnTo>
                <a:lnTo>
                  <a:pt x="77" y="144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/>
          </a:p>
        </p:txBody>
      </p:sp>
      <p:sp>
        <p:nvSpPr>
          <p:cNvPr id="18440" name="Freeform 8"/>
          <p:cNvSpPr>
            <a:spLocks/>
          </p:cNvSpPr>
          <p:nvPr/>
        </p:nvSpPr>
        <p:spPr bwMode="auto">
          <a:xfrm>
            <a:off x="5656870" y="1526242"/>
            <a:ext cx="340519" cy="342900"/>
          </a:xfrm>
          <a:custGeom>
            <a:avLst/>
            <a:gdLst>
              <a:gd name="T0" fmla="*/ 0 w 409"/>
              <a:gd name="T1" fmla="*/ 2147483647 h 412"/>
              <a:gd name="T2" fmla="*/ 2147483647 w 409"/>
              <a:gd name="T3" fmla="*/ 2147483647 h 412"/>
              <a:gd name="T4" fmla="*/ 2147483647 w 409"/>
              <a:gd name="T5" fmla="*/ 2147483647 h 412"/>
              <a:gd name="T6" fmla="*/ 2147483647 w 409"/>
              <a:gd name="T7" fmla="*/ 2147483647 h 412"/>
              <a:gd name="T8" fmla="*/ 2147483647 w 409"/>
              <a:gd name="T9" fmla="*/ 2147483647 h 412"/>
              <a:gd name="T10" fmla="*/ 2147483647 w 409"/>
              <a:gd name="T11" fmla="*/ 2147483647 h 412"/>
              <a:gd name="T12" fmla="*/ 2147483647 w 409"/>
              <a:gd name="T13" fmla="*/ 2147483647 h 412"/>
              <a:gd name="T14" fmla="*/ 2147483647 w 409"/>
              <a:gd name="T15" fmla="*/ 2147483647 h 412"/>
              <a:gd name="T16" fmla="*/ 2147483647 w 409"/>
              <a:gd name="T17" fmla="*/ 2147483647 h 412"/>
              <a:gd name="T18" fmla="*/ 2147483647 w 409"/>
              <a:gd name="T19" fmla="*/ 0 h 412"/>
              <a:gd name="T20" fmla="*/ 2147483647 w 409"/>
              <a:gd name="T21" fmla="*/ 2147483647 h 412"/>
              <a:gd name="T22" fmla="*/ 2147483647 w 409"/>
              <a:gd name="T23" fmla="*/ 0 h 412"/>
              <a:gd name="T24" fmla="*/ 0 w 409"/>
              <a:gd name="T25" fmla="*/ 2147483647 h 41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409"/>
              <a:gd name="T40" fmla="*/ 0 h 412"/>
              <a:gd name="T41" fmla="*/ 409 w 409"/>
              <a:gd name="T42" fmla="*/ 412 h 412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409" h="412">
                <a:moveTo>
                  <a:pt x="0" y="59"/>
                </a:moveTo>
                <a:lnTo>
                  <a:pt x="160" y="220"/>
                </a:lnTo>
                <a:lnTo>
                  <a:pt x="16" y="364"/>
                </a:lnTo>
                <a:lnTo>
                  <a:pt x="64" y="412"/>
                </a:lnTo>
                <a:lnTo>
                  <a:pt x="208" y="268"/>
                </a:lnTo>
                <a:lnTo>
                  <a:pt x="352" y="412"/>
                </a:lnTo>
                <a:lnTo>
                  <a:pt x="400" y="364"/>
                </a:lnTo>
                <a:lnTo>
                  <a:pt x="256" y="220"/>
                </a:lnTo>
                <a:lnTo>
                  <a:pt x="409" y="59"/>
                </a:lnTo>
                <a:lnTo>
                  <a:pt x="355" y="0"/>
                </a:lnTo>
                <a:lnTo>
                  <a:pt x="208" y="172"/>
                </a:lnTo>
                <a:lnTo>
                  <a:pt x="54" y="0"/>
                </a:lnTo>
                <a:lnTo>
                  <a:pt x="0" y="59"/>
                </a:lnTo>
                <a:close/>
              </a:path>
            </a:pathLst>
          </a:custGeom>
          <a:solidFill>
            <a:srgbClr val="CC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/>
          </a:p>
        </p:txBody>
      </p:sp>
      <p:sp>
        <p:nvSpPr>
          <p:cNvPr id="18441" name="Freeform 9"/>
          <p:cNvSpPr>
            <a:spLocks/>
          </p:cNvSpPr>
          <p:nvPr/>
        </p:nvSpPr>
        <p:spPr bwMode="auto">
          <a:xfrm>
            <a:off x="5654488" y="2726392"/>
            <a:ext cx="340519" cy="342900"/>
          </a:xfrm>
          <a:custGeom>
            <a:avLst/>
            <a:gdLst>
              <a:gd name="T0" fmla="*/ 0 w 409"/>
              <a:gd name="T1" fmla="*/ 2147483647 h 412"/>
              <a:gd name="T2" fmla="*/ 2147483647 w 409"/>
              <a:gd name="T3" fmla="*/ 2147483647 h 412"/>
              <a:gd name="T4" fmla="*/ 2147483647 w 409"/>
              <a:gd name="T5" fmla="*/ 2147483647 h 412"/>
              <a:gd name="T6" fmla="*/ 2147483647 w 409"/>
              <a:gd name="T7" fmla="*/ 2147483647 h 412"/>
              <a:gd name="T8" fmla="*/ 2147483647 w 409"/>
              <a:gd name="T9" fmla="*/ 2147483647 h 412"/>
              <a:gd name="T10" fmla="*/ 2147483647 w 409"/>
              <a:gd name="T11" fmla="*/ 2147483647 h 412"/>
              <a:gd name="T12" fmla="*/ 2147483647 w 409"/>
              <a:gd name="T13" fmla="*/ 2147483647 h 412"/>
              <a:gd name="T14" fmla="*/ 2147483647 w 409"/>
              <a:gd name="T15" fmla="*/ 2147483647 h 412"/>
              <a:gd name="T16" fmla="*/ 2147483647 w 409"/>
              <a:gd name="T17" fmla="*/ 2147483647 h 412"/>
              <a:gd name="T18" fmla="*/ 2147483647 w 409"/>
              <a:gd name="T19" fmla="*/ 0 h 412"/>
              <a:gd name="T20" fmla="*/ 2147483647 w 409"/>
              <a:gd name="T21" fmla="*/ 2147483647 h 412"/>
              <a:gd name="T22" fmla="*/ 2147483647 w 409"/>
              <a:gd name="T23" fmla="*/ 0 h 412"/>
              <a:gd name="T24" fmla="*/ 0 w 409"/>
              <a:gd name="T25" fmla="*/ 2147483647 h 412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409"/>
              <a:gd name="T40" fmla="*/ 0 h 412"/>
              <a:gd name="T41" fmla="*/ 409 w 409"/>
              <a:gd name="T42" fmla="*/ 412 h 412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409" h="412">
                <a:moveTo>
                  <a:pt x="0" y="59"/>
                </a:moveTo>
                <a:lnTo>
                  <a:pt x="160" y="220"/>
                </a:lnTo>
                <a:lnTo>
                  <a:pt x="16" y="364"/>
                </a:lnTo>
                <a:lnTo>
                  <a:pt x="64" y="412"/>
                </a:lnTo>
                <a:lnTo>
                  <a:pt x="208" y="268"/>
                </a:lnTo>
                <a:lnTo>
                  <a:pt x="352" y="412"/>
                </a:lnTo>
                <a:lnTo>
                  <a:pt x="400" y="364"/>
                </a:lnTo>
                <a:lnTo>
                  <a:pt x="256" y="220"/>
                </a:lnTo>
                <a:lnTo>
                  <a:pt x="409" y="59"/>
                </a:lnTo>
                <a:lnTo>
                  <a:pt x="355" y="0"/>
                </a:lnTo>
                <a:lnTo>
                  <a:pt x="208" y="172"/>
                </a:lnTo>
                <a:lnTo>
                  <a:pt x="54" y="0"/>
                </a:lnTo>
                <a:lnTo>
                  <a:pt x="0" y="59"/>
                </a:lnTo>
                <a:close/>
              </a:path>
            </a:pathLst>
          </a:custGeom>
          <a:solidFill>
            <a:srgbClr val="CC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9277833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An example: </a:t>
            </a:r>
            <a:r>
              <a:rPr lang="en-US" dirty="0"/>
              <a:t> </a:t>
            </a:r>
            <a:r>
              <a:rPr lang="en-US" dirty="0" smtClean="0"/>
              <a:t>Bag-of-words Naïve Bayes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174811" y="1183342"/>
            <a:ext cx="5115346" cy="5338482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dirty="0" smtClean="0"/>
              <a:t>BN Variables?</a:t>
            </a:r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r>
              <a:rPr lang="en-US" dirty="0" smtClean="0"/>
              <a:t>BN CPTs?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7201983" y="1380016"/>
            <a:ext cx="1771650" cy="1485900"/>
            <a:chOff x="6829425" y="2286000"/>
            <a:chExt cx="1771650" cy="1485900"/>
          </a:xfrm>
        </p:grpSpPr>
        <p:sp>
          <p:nvSpPr>
            <p:cNvPr id="11" name="Oval 4"/>
            <p:cNvSpPr>
              <a:spLocks noChangeArrowheads="1"/>
            </p:cNvSpPr>
            <p:nvPr/>
          </p:nvSpPr>
          <p:spPr bwMode="auto">
            <a:xfrm>
              <a:off x="7515225" y="228600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Y</a:t>
              </a:r>
            </a:p>
          </p:txBody>
        </p:sp>
        <p:sp>
          <p:nvSpPr>
            <p:cNvPr id="12" name="Oval 5"/>
            <p:cNvSpPr>
              <a:spLocks noChangeArrowheads="1"/>
            </p:cNvSpPr>
            <p:nvPr/>
          </p:nvSpPr>
          <p:spPr bwMode="auto">
            <a:xfrm>
              <a:off x="68294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1</a:t>
              </a:r>
              <a:endParaRPr lang="en-US" sz="1350" dirty="0">
                <a:latin typeface="Calibri"/>
                <a:cs typeface="Calibri"/>
              </a:endParaRPr>
            </a:p>
          </p:txBody>
        </p:sp>
        <p:sp>
          <p:nvSpPr>
            <p:cNvPr id="13" name="Oval 6"/>
            <p:cNvSpPr>
              <a:spLocks noChangeArrowheads="1"/>
            </p:cNvSpPr>
            <p:nvPr/>
          </p:nvSpPr>
          <p:spPr bwMode="auto">
            <a:xfrm>
              <a:off x="82010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err="1" smtClean="0">
                  <a:latin typeface="Calibri"/>
                  <a:cs typeface="Calibri"/>
                </a:rPr>
                <a:t>W</a:t>
              </a:r>
              <a:r>
                <a:rPr lang="en-US" sz="1350" baseline="-25000" dirty="0" err="1" smtClean="0">
                  <a:latin typeface="Calibri"/>
                  <a:cs typeface="Calibri"/>
                </a:rPr>
                <a:t>n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4" name="AutoShape 7"/>
            <p:cNvCxnSpPr>
              <a:cxnSpLocks noChangeShapeType="1"/>
            </p:cNvCxnSpPr>
            <p:nvPr/>
          </p:nvCxnSpPr>
          <p:spPr bwMode="auto">
            <a:xfrm>
              <a:off x="77152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AutoShape 8"/>
            <p:cNvCxnSpPr>
              <a:cxnSpLocks noChangeShapeType="1"/>
            </p:cNvCxnSpPr>
            <p:nvPr/>
          </p:nvCxnSpPr>
          <p:spPr bwMode="auto">
            <a:xfrm flipH="1">
              <a:off x="70294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Oval 9"/>
            <p:cNvSpPr>
              <a:spLocks noChangeArrowheads="1"/>
            </p:cNvSpPr>
            <p:nvPr/>
          </p:nvSpPr>
          <p:spPr bwMode="auto">
            <a:xfrm>
              <a:off x="734377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2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7" name="AutoShape 10"/>
            <p:cNvCxnSpPr>
              <a:cxnSpLocks noChangeShapeType="1"/>
            </p:cNvCxnSpPr>
            <p:nvPr/>
          </p:nvCxnSpPr>
          <p:spPr bwMode="auto">
            <a:xfrm flipH="1">
              <a:off x="7543800" y="2686050"/>
              <a:ext cx="17145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pic>
          <p:nvPicPr>
            <p:cNvPr id="18" name="Picture 11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858126" y="3543301"/>
              <a:ext cx="230981" cy="41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873344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An example: </a:t>
            </a:r>
            <a:r>
              <a:rPr lang="en-US" dirty="0"/>
              <a:t> </a:t>
            </a:r>
            <a:r>
              <a:rPr lang="en-US" dirty="0" smtClean="0"/>
              <a:t>Bag-of-words Naïve Bayes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174811" y="1183342"/>
            <a:ext cx="5115346" cy="5338482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dirty="0" smtClean="0"/>
              <a:t>BN Variables</a:t>
            </a:r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lvl="1">
              <a:lnSpc>
                <a:spcPct val="80000"/>
              </a:lnSpc>
            </a:pPr>
            <a:r>
              <a:rPr lang="en-US" dirty="0" smtClean="0"/>
              <a:t>Y = {Spam, Ham}, the label variable </a:t>
            </a:r>
            <a:endParaRPr lang="en-US" dirty="0"/>
          </a:p>
          <a:p>
            <a:pPr lvl="1">
              <a:lnSpc>
                <a:spcPct val="80000"/>
              </a:lnSpc>
            </a:pPr>
            <a:r>
              <a:rPr lang="en-US" dirty="0" smtClean="0"/>
              <a:t>W</a:t>
            </a:r>
            <a:r>
              <a:rPr lang="en-US" baseline="-25000" dirty="0" smtClean="0"/>
              <a:t>i</a:t>
            </a:r>
            <a:r>
              <a:rPr lang="en-US" dirty="0" smtClean="0"/>
              <a:t> = word in position </a:t>
            </a:r>
            <a:r>
              <a:rPr lang="en-US" dirty="0" err="1" smtClean="0"/>
              <a:t>i</a:t>
            </a:r>
            <a:r>
              <a:rPr lang="en-US" dirty="0" smtClean="0"/>
              <a:t>.</a:t>
            </a:r>
            <a:endParaRPr lang="en-US" dirty="0"/>
          </a:p>
          <a:p>
            <a:pPr lvl="1">
              <a:lnSpc>
                <a:spcPct val="80000"/>
              </a:lnSpc>
            </a:pPr>
            <a:r>
              <a:rPr lang="en-US" dirty="0" smtClean="0"/>
              <a:t>E.g. Nigerian Prince wants to …</a:t>
            </a:r>
            <a:endParaRPr lang="en-US" dirty="0"/>
          </a:p>
          <a:p>
            <a:pPr marL="457200" lvl="1" indent="0">
              <a:lnSpc>
                <a:spcPct val="80000"/>
              </a:lnSpc>
              <a:buNone/>
            </a:pPr>
            <a:r>
              <a:rPr lang="en-US" dirty="0" smtClean="0"/>
              <a:t>	W</a:t>
            </a:r>
            <a:r>
              <a:rPr lang="en-US" baseline="-25000" dirty="0" smtClean="0"/>
              <a:t>1 </a:t>
            </a:r>
            <a:r>
              <a:rPr lang="en-US" dirty="0" smtClean="0"/>
              <a:t>= Nigerian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US" dirty="0" smtClean="0"/>
              <a:t>	W</a:t>
            </a:r>
            <a:r>
              <a:rPr lang="en-US" baseline="-25000" dirty="0" smtClean="0"/>
              <a:t>2 </a:t>
            </a:r>
            <a:r>
              <a:rPr lang="en-US" dirty="0" smtClean="0"/>
              <a:t>= Prince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US" dirty="0" smtClean="0"/>
              <a:t>	W</a:t>
            </a:r>
            <a:r>
              <a:rPr lang="en-US" baseline="-25000" dirty="0" smtClean="0"/>
              <a:t>3</a:t>
            </a:r>
            <a:r>
              <a:rPr lang="en-US" dirty="0" smtClean="0"/>
              <a:t> = wants </a:t>
            </a:r>
          </a:p>
          <a:p>
            <a:pPr marL="457200" lvl="1" indent="0">
              <a:lnSpc>
                <a:spcPct val="80000"/>
              </a:lnSpc>
              <a:buNone/>
            </a:pPr>
            <a:r>
              <a:rPr lang="en-US" dirty="0" smtClean="0"/>
              <a:t>	W</a:t>
            </a:r>
            <a:r>
              <a:rPr lang="en-US" baseline="-25000" dirty="0" smtClean="0"/>
              <a:t>4</a:t>
            </a:r>
            <a:r>
              <a:rPr lang="en-US" dirty="0" smtClean="0"/>
              <a:t> = to</a:t>
            </a:r>
          </a:p>
          <a:p>
            <a:pPr marL="457200" lvl="1" indent="0">
              <a:lnSpc>
                <a:spcPct val="80000"/>
              </a:lnSpc>
              <a:buNone/>
            </a:pPr>
            <a:endParaRPr lang="en-US" dirty="0"/>
          </a:p>
          <a:p>
            <a:pPr marL="457200" lvl="1" indent="0">
              <a:lnSpc>
                <a:spcPct val="80000"/>
              </a:lnSpc>
              <a:buNone/>
            </a:pPr>
            <a:r>
              <a:rPr lang="en-US" dirty="0" smtClean="0"/>
              <a:t>Each W</a:t>
            </a:r>
            <a:r>
              <a:rPr lang="en-US" baseline="-25000" dirty="0" smtClean="0"/>
              <a:t>i</a:t>
            </a:r>
            <a:r>
              <a:rPr lang="en-US" dirty="0" smtClean="0"/>
              <a:t> = {a, an, the, …., zebra}</a:t>
            </a:r>
            <a:endParaRPr lang="en-US" dirty="0"/>
          </a:p>
          <a:p>
            <a:pPr marL="457200" lvl="1" indent="0">
              <a:lnSpc>
                <a:spcPct val="80000"/>
              </a:lnSpc>
              <a:buNone/>
            </a:pPr>
            <a:endParaRPr lang="en-US" dirty="0"/>
          </a:p>
          <a:p>
            <a:pPr marL="457200" lvl="1" indent="0">
              <a:lnSpc>
                <a:spcPct val="80000"/>
              </a:lnSpc>
              <a:buNone/>
            </a:pPr>
            <a:endParaRPr lang="en-US" dirty="0" smtClean="0"/>
          </a:p>
        </p:txBody>
      </p:sp>
      <p:grpSp>
        <p:nvGrpSpPr>
          <p:cNvPr id="10" name="Group 9"/>
          <p:cNvGrpSpPr/>
          <p:nvPr/>
        </p:nvGrpSpPr>
        <p:grpSpPr>
          <a:xfrm>
            <a:off x="7201983" y="1380016"/>
            <a:ext cx="1771650" cy="1485900"/>
            <a:chOff x="6829425" y="2286000"/>
            <a:chExt cx="1771650" cy="1485900"/>
          </a:xfrm>
        </p:grpSpPr>
        <p:sp>
          <p:nvSpPr>
            <p:cNvPr id="11" name="Oval 4"/>
            <p:cNvSpPr>
              <a:spLocks noChangeArrowheads="1"/>
            </p:cNvSpPr>
            <p:nvPr/>
          </p:nvSpPr>
          <p:spPr bwMode="auto">
            <a:xfrm>
              <a:off x="7515225" y="228600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Y</a:t>
              </a:r>
            </a:p>
          </p:txBody>
        </p:sp>
        <p:sp>
          <p:nvSpPr>
            <p:cNvPr id="12" name="Oval 5"/>
            <p:cNvSpPr>
              <a:spLocks noChangeArrowheads="1"/>
            </p:cNvSpPr>
            <p:nvPr/>
          </p:nvSpPr>
          <p:spPr bwMode="auto">
            <a:xfrm>
              <a:off x="68294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1</a:t>
              </a:r>
              <a:endParaRPr lang="en-US" sz="1350" dirty="0">
                <a:latin typeface="Calibri"/>
                <a:cs typeface="Calibri"/>
              </a:endParaRPr>
            </a:p>
          </p:txBody>
        </p:sp>
        <p:sp>
          <p:nvSpPr>
            <p:cNvPr id="13" name="Oval 6"/>
            <p:cNvSpPr>
              <a:spLocks noChangeArrowheads="1"/>
            </p:cNvSpPr>
            <p:nvPr/>
          </p:nvSpPr>
          <p:spPr bwMode="auto">
            <a:xfrm>
              <a:off x="82010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err="1" smtClean="0">
                  <a:latin typeface="Calibri"/>
                  <a:cs typeface="Calibri"/>
                </a:rPr>
                <a:t>W</a:t>
              </a:r>
              <a:r>
                <a:rPr lang="en-US" sz="1350" baseline="-25000" dirty="0" err="1" smtClean="0">
                  <a:latin typeface="Calibri"/>
                  <a:cs typeface="Calibri"/>
                </a:rPr>
                <a:t>n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4" name="AutoShape 7"/>
            <p:cNvCxnSpPr>
              <a:cxnSpLocks noChangeShapeType="1"/>
            </p:cNvCxnSpPr>
            <p:nvPr/>
          </p:nvCxnSpPr>
          <p:spPr bwMode="auto">
            <a:xfrm>
              <a:off x="77152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AutoShape 8"/>
            <p:cNvCxnSpPr>
              <a:cxnSpLocks noChangeShapeType="1"/>
            </p:cNvCxnSpPr>
            <p:nvPr/>
          </p:nvCxnSpPr>
          <p:spPr bwMode="auto">
            <a:xfrm flipH="1">
              <a:off x="70294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Oval 9"/>
            <p:cNvSpPr>
              <a:spLocks noChangeArrowheads="1"/>
            </p:cNvSpPr>
            <p:nvPr/>
          </p:nvSpPr>
          <p:spPr bwMode="auto">
            <a:xfrm>
              <a:off x="734377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2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7" name="AutoShape 10"/>
            <p:cNvCxnSpPr>
              <a:cxnSpLocks noChangeShapeType="1"/>
            </p:cNvCxnSpPr>
            <p:nvPr/>
          </p:nvCxnSpPr>
          <p:spPr bwMode="auto">
            <a:xfrm flipH="1">
              <a:off x="7543800" y="2686050"/>
              <a:ext cx="17145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pic>
          <p:nvPicPr>
            <p:cNvPr id="18" name="Picture 11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858126" y="3543301"/>
              <a:ext cx="230981" cy="41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079786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An example: </a:t>
            </a:r>
            <a:r>
              <a:rPr lang="en-US" dirty="0"/>
              <a:t> </a:t>
            </a:r>
            <a:r>
              <a:rPr lang="en-US" dirty="0" smtClean="0"/>
              <a:t>Bag-of-words Naïve Bayes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174811" y="1183342"/>
            <a:ext cx="5115346" cy="5338482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dirty="0" smtClean="0"/>
              <a:t>Joint Distribution?</a:t>
            </a:r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r>
              <a:rPr lang="en-US" dirty="0" smtClean="0"/>
              <a:t>What do we want for prediction?</a:t>
            </a:r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r>
              <a:rPr lang="en-US" dirty="0" smtClean="0"/>
              <a:t>Use Bayes Rule</a:t>
            </a:r>
            <a:endParaRPr lang="en-US" dirty="0"/>
          </a:p>
          <a:p>
            <a:pPr marL="457200" lvl="1" indent="0">
              <a:lnSpc>
                <a:spcPct val="80000"/>
              </a:lnSpc>
              <a:buNone/>
            </a:pPr>
            <a:endParaRPr lang="en-US" dirty="0" smtClean="0"/>
          </a:p>
        </p:txBody>
      </p:sp>
      <p:grpSp>
        <p:nvGrpSpPr>
          <p:cNvPr id="10" name="Group 9"/>
          <p:cNvGrpSpPr/>
          <p:nvPr/>
        </p:nvGrpSpPr>
        <p:grpSpPr>
          <a:xfrm>
            <a:off x="7201983" y="1380016"/>
            <a:ext cx="1771650" cy="1485900"/>
            <a:chOff x="6829425" y="2286000"/>
            <a:chExt cx="1771650" cy="1485900"/>
          </a:xfrm>
        </p:grpSpPr>
        <p:sp>
          <p:nvSpPr>
            <p:cNvPr id="11" name="Oval 4"/>
            <p:cNvSpPr>
              <a:spLocks noChangeArrowheads="1"/>
            </p:cNvSpPr>
            <p:nvPr/>
          </p:nvSpPr>
          <p:spPr bwMode="auto">
            <a:xfrm>
              <a:off x="7515225" y="228600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Y</a:t>
              </a:r>
            </a:p>
          </p:txBody>
        </p:sp>
        <p:sp>
          <p:nvSpPr>
            <p:cNvPr id="12" name="Oval 5"/>
            <p:cNvSpPr>
              <a:spLocks noChangeArrowheads="1"/>
            </p:cNvSpPr>
            <p:nvPr/>
          </p:nvSpPr>
          <p:spPr bwMode="auto">
            <a:xfrm>
              <a:off x="68294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1</a:t>
              </a:r>
              <a:endParaRPr lang="en-US" sz="1350" dirty="0">
                <a:latin typeface="Calibri"/>
                <a:cs typeface="Calibri"/>
              </a:endParaRPr>
            </a:p>
          </p:txBody>
        </p:sp>
        <p:sp>
          <p:nvSpPr>
            <p:cNvPr id="13" name="Oval 6"/>
            <p:cNvSpPr>
              <a:spLocks noChangeArrowheads="1"/>
            </p:cNvSpPr>
            <p:nvPr/>
          </p:nvSpPr>
          <p:spPr bwMode="auto">
            <a:xfrm>
              <a:off x="82010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err="1" smtClean="0">
                  <a:latin typeface="Calibri"/>
                  <a:cs typeface="Calibri"/>
                </a:rPr>
                <a:t>W</a:t>
              </a:r>
              <a:r>
                <a:rPr lang="en-US" sz="1350" baseline="-25000" dirty="0" err="1" smtClean="0">
                  <a:latin typeface="Calibri"/>
                  <a:cs typeface="Calibri"/>
                </a:rPr>
                <a:t>n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4" name="AutoShape 7"/>
            <p:cNvCxnSpPr>
              <a:cxnSpLocks noChangeShapeType="1"/>
            </p:cNvCxnSpPr>
            <p:nvPr/>
          </p:nvCxnSpPr>
          <p:spPr bwMode="auto">
            <a:xfrm>
              <a:off x="77152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AutoShape 8"/>
            <p:cNvCxnSpPr>
              <a:cxnSpLocks noChangeShapeType="1"/>
            </p:cNvCxnSpPr>
            <p:nvPr/>
          </p:nvCxnSpPr>
          <p:spPr bwMode="auto">
            <a:xfrm flipH="1">
              <a:off x="70294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Oval 9"/>
            <p:cNvSpPr>
              <a:spLocks noChangeArrowheads="1"/>
            </p:cNvSpPr>
            <p:nvPr/>
          </p:nvSpPr>
          <p:spPr bwMode="auto">
            <a:xfrm>
              <a:off x="734377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2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7" name="AutoShape 10"/>
            <p:cNvCxnSpPr>
              <a:cxnSpLocks noChangeShapeType="1"/>
            </p:cNvCxnSpPr>
            <p:nvPr/>
          </p:nvCxnSpPr>
          <p:spPr bwMode="auto">
            <a:xfrm flipH="1">
              <a:off x="7543800" y="2686050"/>
              <a:ext cx="17145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pic>
          <p:nvPicPr>
            <p:cNvPr id="18" name="Picture 11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858126" y="3543301"/>
              <a:ext cx="230981" cy="41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6593662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An example: </a:t>
            </a:r>
            <a:r>
              <a:rPr lang="en-US" dirty="0"/>
              <a:t> </a:t>
            </a:r>
            <a:r>
              <a:rPr lang="en-US" dirty="0" smtClean="0"/>
              <a:t>Bag-of-words Naïve Bayes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174811" y="1183342"/>
            <a:ext cx="5115346" cy="5338482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r>
              <a:rPr lang="en-US" dirty="0" smtClean="0"/>
              <a:t>We want:</a:t>
            </a:r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r>
              <a:rPr lang="en-US" dirty="0" smtClean="0"/>
              <a:t>Note we don’t need a separate CPT for each word position. 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Assumption in the model!</a:t>
            </a:r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marL="457200" lvl="1" indent="0">
              <a:lnSpc>
                <a:spcPct val="80000"/>
              </a:lnSpc>
              <a:buNone/>
            </a:pPr>
            <a:endParaRPr lang="en-US" dirty="0" smtClean="0"/>
          </a:p>
        </p:txBody>
      </p:sp>
      <p:grpSp>
        <p:nvGrpSpPr>
          <p:cNvPr id="10" name="Group 9"/>
          <p:cNvGrpSpPr/>
          <p:nvPr/>
        </p:nvGrpSpPr>
        <p:grpSpPr>
          <a:xfrm>
            <a:off x="7201983" y="1380016"/>
            <a:ext cx="1771650" cy="1485900"/>
            <a:chOff x="6829425" y="2286000"/>
            <a:chExt cx="1771650" cy="1485900"/>
          </a:xfrm>
        </p:grpSpPr>
        <p:sp>
          <p:nvSpPr>
            <p:cNvPr id="11" name="Oval 4"/>
            <p:cNvSpPr>
              <a:spLocks noChangeArrowheads="1"/>
            </p:cNvSpPr>
            <p:nvPr/>
          </p:nvSpPr>
          <p:spPr bwMode="auto">
            <a:xfrm>
              <a:off x="7515225" y="228600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Y</a:t>
              </a:r>
            </a:p>
          </p:txBody>
        </p:sp>
        <p:sp>
          <p:nvSpPr>
            <p:cNvPr id="12" name="Oval 5"/>
            <p:cNvSpPr>
              <a:spLocks noChangeArrowheads="1"/>
            </p:cNvSpPr>
            <p:nvPr/>
          </p:nvSpPr>
          <p:spPr bwMode="auto">
            <a:xfrm>
              <a:off x="68294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1</a:t>
              </a:r>
              <a:endParaRPr lang="en-US" sz="1350" dirty="0">
                <a:latin typeface="Calibri"/>
                <a:cs typeface="Calibri"/>
              </a:endParaRPr>
            </a:p>
          </p:txBody>
        </p:sp>
        <p:sp>
          <p:nvSpPr>
            <p:cNvPr id="13" name="Oval 6"/>
            <p:cNvSpPr>
              <a:spLocks noChangeArrowheads="1"/>
            </p:cNvSpPr>
            <p:nvPr/>
          </p:nvSpPr>
          <p:spPr bwMode="auto">
            <a:xfrm>
              <a:off x="82010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err="1" smtClean="0">
                  <a:latin typeface="Calibri"/>
                  <a:cs typeface="Calibri"/>
                </a:rPr>
                <a:t>W</a:t>
              </a:r>
              <a:r>
                <a:rPr lang="en-US" sz="1350" baseline="-25000" dirty="0" err="1" smtClean="0">
                  <a:latin typeface="Calibri"/>
                  <a:cs typeface="Calibri"/>
                </a:rPr>
                <a:t>n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4" name="AutoShape 7"/>
            <p:cNvCxnSpPr>
              <a:cxnSpLocks noChangeShapeType="1"/>
            </p:cNvCxnSpPr>
            <p:nvPr/>
          </p:nvCxnSpPr>
          <p:spPr bwMode="auto">
            <a:xfrm>
              <a:off x="77152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AutoShape 8"/>
            <p:cNvCxnSpPr>
              <a:cxnSpLocks noChangeShapeType="1"/>
            </p:cNvCxnSpPr>
            <p:nvPr/>
          </p:nvCxnSpPr>
          <p:spPr bwMode="auto">
            <a:xfrm flipH="1">
              <a:off x="70294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Oval 9"/>
            <p:cNvSpPr>
              <a:spLocks noChangeArrowheads="1"/>
            </p:cNvSpPr>
            <p:nvPr/>
          </p:nvSpPr>
          <p:spPr bwMode="auto">
            <a:xfrm>
              <a:off x="734377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2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7" name="AutoShape 10"/>
            <p:cNvCxnSpPr>
              <a:cxnSpLocks noChangeShapeType="1"/>
            </p:cNvCxnSpPr>
            <p:nvPr/>
          </p:nvCxnSpPr>
          <p:spPr bwMode="auto">
            <a:xfrm flipH="1">
              <a:off x="7543800" y="2686050"/>
              <a:ext cx="17145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pic>
          <p:nvPicPr>
            <p:cNvPr id="18" name="Picture 11" descr="txp_fig"/>
            <p:cNvPicPr>
              <a:picLocks noChangeAspect="1" noChangeArrowheads="1"/>
            </p:cNvPicPr>
            <p:nvPr>
              <p:custDataLst>
                <p:tags r:id="rId4"/>
              </p:custDataLst>
            </p:nvPr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7858126" y="3543301"/>
              <a:ext cx="230981" cy="41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9" name="Picture 6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50897" y="3503437"/>
            <a:ext cx="1204913" cy="220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7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50897" y="4634452"/>
            <a:ext cx="1100138" cy="220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20" descr="txp_fi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/>
          <a:stretch>
            <a:fillRect/>
          </a:stretch>
        </p:blipFill>
        <p:spPr bwMode="auto">
          <a:xfrm>
            <a:off x="750897" y="2603710"/>
            <a:ext cx="534105" cy="209244"/>
          </a:xfrm>
          <a:prstGeom prst="rect">
            <a:avLst/>
          </a:prstGeom>
          <a:noFill/>
          <a:ln/>
          <a:effectLst/>
        </p:spPr>
      </p:pic>
    </p:spTree>
    <p:extLst>
      <p:ext uri="{BB962C8B-B14F-4D97-AF65-F5344CB8AC3E}">
        <p14:creationId xmlns:p14="http://schemas.microsoft.com/office/powerpoint/2010/main" val="4987267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for this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Introduction</a:t>
            </a:r>
          </a:p>
          <a:p>
            <a:endParaRPr lang="en-US" dirty="0"/>
          </a:p>
          <a:p>
            <a:r>
              <a:rPr lang="en-US" dirty="0" smtClean="0"/>
              <a:t>Naïve Bayes Classification</a:t>
            </a:r>
          </a:p>
          <a:p>
            <a:endParaRPr lang="en-US" dirty="0" smtClean="0"/>
          </a:p>
          <a:p>
            <a:r>
              <a:rPr lang="en-US" dirty="0" smtClean="0"/>
              <a:t>Logistic Regression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0900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An example: </a:t>
            </a:r>
            <a:r>
              <a:rPr lang="en-US" dirty="0"/>
              <a:t> </a:t>
            </a:r>
            <a:r>
              <a:rPr lang="en-US" dirty="0" smtClean="0"/>
              <a:t>Bag-of-words Naïve Bayes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174810" y="1183342"/>
            <a:ext cx="7627247" cy="5338482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r>
              <a:rPr lang="en-US" dirty="0" smtClean="0"/>
              <a:t>Use training data to estimate!</a:t>
            </a:r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eaLnBrk="1" hangingPunct="1">
              <a:lnSpc>
                <a:spcPct val="80000"/>
              </a:lnSpc>
            </a:pPr>
            <a:r>
              <a:rPr lang="en-US" dirty="0" smtClean="0"/>
              <a:t>Maximum likelihood estimation</a:t>
            </a:r>
          </a:p>
          <a:p>
            <a:pPr lvl="1">
              <a:lnSpc>
                <a:spcPct val="80000"/>
              </a:lnSpc>
            </a:pPr>
            <a:endParaRPr lang="en-US" dirty="0" smtClean="0"/>
          </a:p>
          <a:p>
            <a:pPr>
              <a:lnSpc>
                <a:spcPct val="80000"/>
              </a:lnSpc>
            </a:pPr>
            <a:r>
              <a:rPr lang="en-US" dirty="0" smtClean="0"/>
              <a:t>Max </a:t>
            </a:r>
            <a:r>
              <a:rPr lang="en-US" i="1" dirty="0" smtClean="0"/>
              <a:t>a posteriori </a:t>
            </a:r>
            <a:r>
              <a:rPr lang="en-US" dirty="0" smtClean="0"/>
              <a:t>estimation</a:t>
            </a:r>
          </a:p>
          <a:p>
            <a:pPr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endParaRPr lang="en-US" dirty="0" smtClean="0"/>
          </a:p>
          <a:p>
            <a:pPr marL="457200" lvl="1" indent="0">
              <a:lnSpc>
                <a:spcPct val="80000"/>
              </a:lnSpc>
              <a:buNone/>
            </a:pPr>
            <a:endParaRPr lang="en-US" dirty="0" smtClean="0"/>
          </a:p>
        </p:txBody>
      </p:sp>
      <p:grpSp>
        <p:nvGrpSpPr>
          <p:cNvPr id="10" name="Group 9"/>
          <p:cNvGrpSpPr/>
          <p:nvPr/>
        </p:nvGrpSpPr>
        <p:grpSpPr>
          <a:xfrm>
            <a:off x="7201983" y="1380016"/>
            <a:ext cx="1771650" cy="1485900"/>
            <a:chOff x="6829425" y="2286000"/>
            <a:chExt cx="1771650" cy="1485900"/>
          </a:xfrm>
        </p:grpSpPr>
        <p:sp>
          <p:nvSpPr>
            <p:cNvPr id="11" name="Oval 4"/>
            <p:cNvSpPr>
              <a:spLocks noChangeArrowheads="1"/>
            </p:cNvSpPr>
            <p:nvPr/>
          </p:nvSpPr>
          <p:spPr bwMode="auto">
            <a:xfrm>
              <a:off x="7515225" y="228600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>
                  <a:latin typeface="Calibri"/>
                  <a:cs typeface="Calibri"/>
                </a:rPr>
                <a:t>Y</a:t>
              </a:r>
            </a:p>
          </p:txBody>
        </p:sp>
        <p:sp>
          <p:nvSpPr>
            <p:cNvPr id="12" name="Oval 5"/>
            <p:cNvSpPr>
              <a:spLocks noChangeArrowheads="1"/>
            </p:cNvSpPr>
            <p:nvPr/>
          </p:nvSpPr>
          <p:spPr bwMode="auto">
            <a:xfrm>
              <a:off x="68294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1</a:t>
              </a:r>
              <a:endParaRPr lang="en-US" sz="1350" dirty="0">
                <a:latin typeface="Calibri"/>
                <a:cs typeface="Calibri"/>
              </a:endParaRPr>
            </a:p>
          </p:txBody>
        </p:sp>
        <p:sp>
          <p:nvSpPr>
            <p:cNvPr id="13" name="Oval 6"/>
            <p:cNvSpPr>
              <a:spLocks noChangeArrowheads="1"/>
            </p:cNvSpPr>
            <p:nvPr/>
          </p:nvSpPr>
          <p:spPr bwMode="auto">
            <a:xfrm>
              <a:off x="820102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err="1" smtClean="0">
                  <a:latin typeface="Calibri"/>
                  <a:cs typeface="Calibri"/>
                </a:rPr>
                <a:t>W</a:t>
              </a:r>
              <a:r>
                <a:rPr lang="en-US" sz="1350" baseline="-25000" dirty="0" err="1" smtClean="0">
                  <a:latin typeface="Calibri"/>
                  <a:cs typeface="Calibri"/>
                </a:rPr>
                <a:t>n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4" name="AutoShape 7"/>
            <p:cNvCxnSpPr>
              <a:cxnSpLocks noChangeShapeType="1"/>
            </p:cNvCxnSpPr>
            <p:nvPr/>
          </p:nvCxnSpPr>
          <p:spPr bwMode="auto">
            <a:xfrm>
              <a:off x="77152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15" name="AutoShape 8"/>
            <p:cNvCxnSpPr>
              <a:cxnSpLocks noChangeShapeType="1"/>
            </p:cNvCxnSpPr>
            <p:nvPr/>
          </p:nvCxnSpPr>
          <p:spPr bwMode="auto">
            <a:xfrm flipH="1">
              <a:off x="7029450" y="2686050"/>
              <a:ext cx="68580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16" name="Oval 9"/>
            <p:cNvSpPr>
              <a:spLocks noChangeArrowheads="1"/>
            </p:cNvSpPr>
            <p:nvPr/>
          </p:nvSpPr>
          <p:spPr bwMode="auto">
            <a:xfrm>
              <a:off x="7343775" y="3371850"/>
              <a:ext cx="400050" cy="4000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350" dirty="0" smtClean="0">
                  <a:latin typeface="Calibri"/>
                  <a:cs typeface="Calibri"/>
                </a:rPr>
                <a:t>W</a:t>
              </a:r>
              <a:r>
                <a:rPr lang="en-US" sz="1350" baseline="-25000" dirty="0" smtClean="0">
                  <a:latin typeface="Calibri"/>
                  <a:cs typeface="Calibri"/>
                </a:rPr>
                <a:t>2</a:t>
              </a:r>
              <a:endParaRPr lang="en-US" sz="1350" dirty="0">
                <a:latin typeface="Calibri"/>
                <a:cs typeface="Calibri"/>
              </a:endParaRPr>
            </a:p>
          </p:txBody>
        </p:sp>
        <p:cxnSp>
          <p:nvCxnSpPr>
            <p:cNvPr id="17" name="AutoShape 10"/>
            <p:cNvCxnSpPr>
              <a:cxnSpLocks noChangeShapeType="1"/>
            </p:cNvCxnSpPr>
            <p:nvPr/>
          </p:nvCxnSpPr>
          <p:spPr bwMode="auto">
            <a:xfrm flipH="1">
              <a:off x="7543800" y="2686050"/>
              <a:ext cx="171450" cy="685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pic>
          <p:nvPicPr>
            <p:cNvPr id="18" name="Picture 11" descr="txp_fig"/>
            <p:cNvPicPr>
              <a:picLocks noChangeAspect="1" noChangeArrowheads="1"/>
            </p:cNvPicPr>
            <p:nvPr>
              <p:custDataLst>
                <p:tags r:id="rId4"/>
              </p:custDataLst>
            </p:nvPr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7858126" y="3543301"/>
              <a:ext cx="230981" cy="416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9" name="Picture 6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50897" y="3503437"/>
            <a:ext cx="1204913" cy="220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7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50897" y="4634452"/>
            <a:ext cx="1100138" cy="2202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20" descr="txp_fi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/>
          <a:stretch>
            <a:fillRect/>
          </a:stretch>
        </p:blipFill>
        <p:spPr bwMode="auto">
          <a:xfrm>
            <a:off x="750897" y="2603710"/>
            <a:ext cx="534105" cy="209244"/>
          </a:xfrm>
          <a:prstGeom prst="rect">
            <a:avLst/>
          </a:prstGeom>
          <a:noFill/>
          <a:ln/>
          <a:effectLst/>
        </p:spPr>
      </p:pic>
    </p:spTree>
    <p:extLst>
      <p:ext uri="{BB962C8B-B14F-4D97-AF65-F5344CB8AC3E}">
        <p14:creationId xmlns:p14="http://schemas.microsoft.com/office/powerpoint/2010/main" val="13648582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know our classifier is any good?</a:t>
            </a:r>
            <a:endParaRPr 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507626" y="2057398"/>
            <a:ext cx="1257300" cy="19431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350">
                <a:latin typeface="Calibri"/>
                <a:cs typeface="Calibri"/>
              </a:rPr>
              <a:t>Training</a:t>
            </a:r>
          </a:p>
          <a:p>
            <a:pPr algn="ctr"/>
            <a:r>
              <a:rPr lang="en-US" sz="1350">
                <a:latin typeface="Calibri"/>
                <a:cs typeface="Calibri"/>
              </a:rPr>
              <a:t>Data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36926" y="2057398"/>
            <a:ext cx="2082905" cy="1714500"/>
          </a:xfrm>
          <a:prstGeom prst="rect">
            <a:avLst/>
          </a:prstGeom>
          <a:noFill/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07626" y="4254605"/>
            <a:ext cx="1257300" cy="742950"/>
          </a:xfrm>
          <a:prstGeom prst="rect">
            <a:avLst/>
          </a:prstGeom>
          <a:solidFill>
            <a:srgbClr val="FFCC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350" dirty="0">
                <a:latin typeface="Calibri"/>
                <a:cs typeface="Calibri"/>
              </a:rPr>
              <a:t>Held-Out</a:t>
            </a:r>
          </a:p>
          <a:p>
            <a:pPr algn="ctr"/>
            <a:r>
              <a:rPr lang="en-US" sz="1350" dirty="0">
                <a:latin typeface="Calibri"/>
                <a:cs typeface="Calibri"/>
              </a:rPr>
              <a:t>Data</a:t>
            </a:r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6096" y="3968855"/>
            <a:ext cx="1623579" cy="1257300"/>
          </a:xfrm>
          <a:prstGeom prst="rect">
            <a:avLst/>
          </a:prstGeom>
          <a:noFill/>
        </p:spPr>
      </p:pic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507626" y="5251662"/>
            <a:ext cx="1257300" cy="685800"/>
          </a:xfrm>
          <a:prstGeom prst="rect">
            <a:avLst/>
          </a:prstGeom>
          <a:solidFill>
            <a:srgbClr val="BDE6B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1350">
                <a:latin typeface="Calibri"/>
                <a:cs typeface="Calibri"/>
              </a:rPr>
              <a:t>Test</a:t>
            </a:r>
          </a:p>
          <a:p>
            <a:pPr algn="ctr"/>
            <a:r>
              <a:rPr lang="en-US" sz="1350" dirty="0">
                <a:latin typeface="Calibri"/>
                <a:cs typeface="Calibri"/>
              </a:rPr>
              <a:t>Data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48282" y="5129303"/>
            <a:ext cx="1659206" cy="930518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5930153" y="1559859"/>
            <a:ext cx="321384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Evaluation Metrics:</a:t>
            </a:r>
          </a:p>
          <a:p>
            <a:endParaRPr lang="en-US" dirty="0" smtClean="0"/>
          </a:p>
          <a:p>
            <a:r>
              <a:rPr lang="en-US" dirty="0" smtClean="0"/>
              <a:t>Accuracy 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Precision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Recall 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F-measure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78348" y="1589588"/>
            <a:ext cx="23086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u="sng" dirty="0" smtClean="0"/>
              <a:t>Experimental Cycle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616306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Issues: Independence assumptions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191511" y="1022970"/>
            <a:ext cx="8321309" cy="5078425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1600" dirty="0">
                <a:latin typeface="+mn-lt"/>
              </a:rPr>
              <a:t>Need more features– words aren’t enough!</a:t>
            </a:r>
          </a:p>
          <a:p>
            <a:pPr lvl="1" eaLnBrk="1" hangingPunct="1">
              <a:lnSpc>
                <a:spcPct val="8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8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80000"/>
              </a:lnSpc>
            </a:pPr>
            <a:endParaRPr lang="en-US" sz="1600" dirty="0" smtClean="0">
              <a:latin typeface="+mn-lt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Can </a:t>
            </a:r>
            <a:r>
              <a:rPr lang="en-US" sz="1600" dirty="0">
                <a:latin typeface="+mn-lt"/>
              </a:rPr>
              <a:t>add these information sources as new variables in the NB </a:t>
            </a:r>
            <a:r>
              <a:rPr lang="en-US" sz="1600" dirty="0" smtClean="0">
                <a:latin typeface="+mn-lt"/>
              </a:rPr>
              <a:t>model</a:t>
            </a:r>
          </a:p>
          <a:p>
            <a:pPr lvl="1">
              <a:lnSpc>
                <a:spcPct val="80000"/>
              </a:lnSpc>
            </a:pPr>
            <a:endParaRPr lang="en-US" sz="1600" dirty="0" smtClean="0">
              <a:latin typeface="+mn-lt"/>
            </a:endParaRPr>
          </a:p>
          <a:p>
            <a:pPr lvl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But </a:t>
            </a:r>
          </a:p>
          <a:p>
            <a:pPr lvl="1">
              <a:lnSpc>
                <a:spcPct val="80000"/>
              </a:lnSpc>
            </a:pPr>
            <a:endParaRPr lang="en-US" sz="1600" dirty="0">
              <a:latin typeface="+mn-lt"/>
            </a:endParaRPr>
          </a:p>
          <a:p>
            <a:pPr lvl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Example:</a:t>
            </a:r>
          </a:p>
          <a:p>
            <a:pPr lvl="2">
              <a:lnSpc>
                <a:spcPct val="80000"/>
              </a:lnSpc>
            </a:pPr>
            <a:endParaRPr lang="en-US" sz="1600" dirty="0" smtClean="0">
              <a:latin typeface="+mn-lt"/>
            </a:endParaRPr>
          </a:p>
          <a:p>
            <a:pPr lvl="2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“New” and “York” </a:t>
            </a:r>
          </a:p>
          <a:p>
            <a:pPr lvl="2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Knowing “York” tells me </a:t>
            </a:r>
          </a:p>
          <a:p>
            <a:pPr lvl="2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If you use P(“</a:t>
            </a:r>
            <a:r>
              <a:rPr lang="en-US" sz="1600" dirty="0" err="1" smtClean="0">
                <a:latin typeface="+mn-lt"/>
              </a:rPr>
              <a:t>New”|C</a:t>
            </a:r>
            <a:r>
              <a:rPr lang="en-US" sz="1600" dirty="0" smtClean="0">
                <a:latin typeface="+mn-lt"/>
              </a:rPr>
              <a:t>) and P(“</a:t>
            </a:r>
            <a:r>
              <a:rPr lang="en-US" sz="1600" dirty="0" err="1" smtClean="0">
                <a:latin typeface="+mn-lt"/>
              </a:rPr>
              <a:t>York”|C</a:t>
            </a:r>
            <a:r>
              <a:rPr lang="en-US" sz="1600" dirty="0" smtClean="0">
                <a:latin typeface="+mn-lt"/>
              </a:rPr>
              <a:t>)</a:t>
            </a:r>
          </a:p>
          <a:p>
            <a:pPr lvl="2">
              <a:lnSpc>
                <a:spcPct val="80000"/>
              </a:lnSpc>
            </a:pPr>
            <a:endParaRPr lang="en-US" sz="1600" dirty="0">
              <a:latin typeface="+mn-lt"/>
            </a:endParaRPr>
          </a:p>
          <a:p>
            <a:pPr lvl="2">
              <a:lnSpc>
                <a:spcPct val="8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There are classifiers </a:t>
            </a:r>
            <a:r>
              <a:rPr lang="en-US" sz="1600" dirty="0">
                <a:latin typeface="+mn-lt"/>
              </a:rPr>
              <a:t>which let you easily add arbitrary features more </a:t>
            </a:r>
            <a:r>
              <a:rPr lang="en-US" sz="1600" dirty="0" smtClean="0">
                <a:latin typeface="+mn-lt"/>
              </a:rPr>
              <a:t>easily. </a:t>
            </a:r>
            <a:endParaRPr lang="en-US" sz="1600" dirty="0">
              <a:latin typeface="+mn-lt"/>
            </a:endParaRPr>
          </a:p>
          <a:p>
            <a:pPr lvl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We’ll see one such next. </a:t>
            </a:r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794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Issues: Independence assumptions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191511" y="1022970"/>
            <a:ext cx="8321309" cy="5078425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1600" dirty="0">
                <a:latin typeface="+mn-lt"/>
              </a:rPr>
              <a:t>Need more features– words aren’t enough!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Have other </a:t>
            </a:r>
            <a:r>
              <a:rPr lang="en-US" sz="1600" dirty="0">
                <a:latin typeface="+mn-lt"/>
              </a:rPr>
              <a:t>people just gotten the same email?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Is </a:t>
            </a:r>
            <a:r>
              <a:rPr lang="en-US" sz="1600" dirty="0">
                <a:latin typeface="+mn-lt"/>
              </a:rPr>
              <a:t>the email in ALL CAPS?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600" dirty="0">
                <a:latin typeface="+mn-lt"/>
              </a:rPr>
              <a:t>Do inline URLs point where they say they point?</a:t>
            </a:r>
          </a:p>
          <a:p>
            <a:pPr lvl="1" eaLnBrk="1" hangingPunct="1">
              <a:lnSpc>
                <a:spcPct val="8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8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1600" dirty="0">
                <a:latin typeface="+mn-lt"/>
              </a:rPr>
              <a:t>Can add these information sources as new variables in the NB </a:t>
            </a:r>
            <a:r>
              <a:rPr lang="en-US" sz="1600" dirty="0" smtClean="0">
                <a:latin typeface="+mn-lt"/>
              </a:rPr>
              <a:t>model</a:t>
            </a:r>
          </a:p>
          <a:p>
            <a:pPr lvl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But will be violating independence assumptions even more.</a:t>
            </a:r>
            <a:endParaRPr lang="en-US" sz="1600" dirty="0">
              <a:latin typeface="+mn-lt"/>
            </a:endParaRPr>
          </a:p>
          <a:p>
            <a:pPr lvl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Example:</a:t>
            </a:r>
          </a:p>
          <a:p>
            <a:pPr lvl="2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“New” and “York” are dependent even when the class is observed.</a:t>
            </a:r>
          </a:p>
          <a:p>
            <a:pPr lvl="2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Knowing “York” tells me New is likely to be present in the email. </a:t>
            </a:r>
          </a:p>
          <a:p>
            <a:pPr lvl="2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If you P(“</a:t>
            </a:r>
            <a:r>
              <a:rPr lang="en-US" sz="1600" dirty="0" err="1" smtClean="0">
                <a:latin typeface="+mn-lt"/>
              </a:rPr>
              <a:t>New”|C</a:t>
            </a:r>
            <a:r>
              <a:rPr lang="en-US" sz="1600" dirty="0" smtClean="0">
                <a:latin typeface="+mn-lt"/>
              </a:rPr>
              <a:t>) and P(“</a:t>
            </a:r>
            <a:r>
              <a:rPr lang="en-US" sz="1600" dirty="0" err="1" smtClean="0">
                <a:latin typeface="+mn-lt"/>
              </a:rPr>
              <a:t>York”|C</a:t>
            </a:r>
            <a:r>
              <a:rPr lang="en-US" sz="1600" dirty="0" smtClean="0">
                <a:latin typeface="+mn-lt"/>
              </a:rPr>
              <a:t>) both contribute independent evidence.</a:t>
            </a:r>
          </a:p>
          <a:p>
            <a:pPr lvl="2">
              <a:lnSpc>
                <a:spcPct val="8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There are classifiers </a:t>
            </a:r>
            <a:r>
              <a:rPr lang="en-US" sz="1600" dirty="0">
                <a:latin typeface="+mn-lt"/>
              </a:rPr>
              <a:t>which let you easily add arbitrary features more </a:t>
            </a:r>
            <a:r>
              <a:rPr lang="en-US" sz="1600" dirty="0" smtClean="0">
                <a:latin typeface="+mn-lt"/>
              </a:rPr>
              <a:t>easily. </a:t>
            </a:r>
            <a:endParaRPr lang="en-US" sz="1600" dirty="0">
              <a:latin typeface="+mn-lt"/>
            </a:endParaRPr>
          </a:p>
          <a:p>
            <a:pPr lvl="1">
              <a:lnSpc>
                <a:spcPct val="80000"/>
              </a:lnSpc>
            </a:pPr>
            <a:r>
              <a:rPr lang="en-US" sz="1600" dirty="0" smtClean="0">
                <a:latin typeface="+mn-lt"/>
              </a:rPr>
              <a:t>We’ll see one such next. </a:t>
            </a:r>
            <a:endParaRPr lang="en-US" sz="1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463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Issues: Generalization and Overfitting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1600" dirty="0" smtClean="0">
                <a:latin typeface="+mn-lt"/>
              </a:rPr>
              <a:t>Overfitting</a:t>
            </a:r>
          </a:p>
          <a:p>
            <a:pPr eaLnBrk="1" hangingPunct="1">
              <a:lnSpc>
                <a:spcPct val="9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9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9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As an extreme </a:t>
            </a:r>
            <a:r>
              <a:rPr lang="en-US" sz="1600" dirty="0" smtClean="0">
                <a:latin typeface="+mn-lt"/>
              </a:rPr>
              <a:t>case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smtClean="0">
                <a:latin typeface="+mn-lt"/>
              </a:rPr>
              <a:t>with no generalization!</a:t>
            </a:r>
          </a:p>
          <a:p>
            <a:pPr eaLnBrk="1" hangingPunct="1">
              <a:lnSpc>
                <a:spcPct val="90000"/>
              </a:lnSpc>
            </a:pPr>
            <a:endParaRPr lang="en-US" sz="1600" dirty="0" smtClean="0">
              <a:latin typeface="+mn-lt"/>
            </a:endParaRPr>
          </a:p>
          <a:p>
            <a:pPr>
              <a:lnSpc>
                <a:spcPct val="90000"/>
              </a:lnSpc>
            </a:pPr>
            <a:endParaRPr lang="en-US" sz="1600" dirty="0" smtClean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sz="1600" dirty="0" smtClean="0">
                <a:latin typeface="+mn-lt"/>
              </a:rPr>
              <a:t>Just </a:t>
            </a:r>
            <a:r>
              <a:rPr lang="en-US" sz="1600" dirty="0">
                <a:latin typeface="+mn-lt"/>
              </a:rPr>
              <a:t>making the bag-of-words assumption gives us some generalization, but isn’t enough</a:t>
            </a:r>
          </a:p>
          <a:p>
            <a:pPr eaLnBrk="1" hangingPunct="1">
              <a:lnSpc>
                <a:spcPct val="90000"/>
              </a:lnSpc>
            </a:pPr>
            <a:endParaRPr lang="en-US" sz="1600" dirty="0" smtClean="0">
              <a:latin typeface="+mn-lt"/>
            </a:endParaRPr>
          </a:p>
          <a:p>
            <a:pPr eaLnBrk="1" hangingPunct="1">
              <a:lnSpc>
                <a:spcPct val="90000"/>
              </a:lnSpc>
            </a:pPr>
            <a:endParaRPr lang="en-US" sz="1600" dirty="0" smtClean="0">
              <a:latin typeface="+mn-lt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1600" dirty="0" smtClean="0">
                <a:latin typeface="+mn-lt"/>
              </a:rPr>
              <a:t>To </a:t>
            </a:r>
            <a:r>
              <a:rPr lang="en-US" sz="1600" dirty="0">
                <a:latin typeface="+mn-lt"/>
              </a:rPr>
              <a:t>generalize better: we need to </a:t>
            </a:r>
            <a:r>
              <a:rPr lang="en-US" sz="1600" dirty="0">
                <a:solidFill>
                  <a:srgbClr val="CC0000"/>
                </a:solidFill>
                <a:latin typeface="+mn-lt"/>
              </a:rPr>
              <a:t>smooth </a:t>
            </a:r>
            <a:r>
              <a:rPr lang="en-US" sz="1600" dirty="0">
                <a:latin typeface="+mn-lt"/>
              </a:rPr>
              <a:t>or </a:t>
            </a:r>
            <a:r>
              <a:rPr lang="en-US" sz="1600" dirty="0">
                <a:solidFill>
                  <a:srgbClr val="CC0000"/>
                </a:solidFill>
                <a:latin typeface="+mn-lt"/>
              </a:rPr>
              <a:t>regularize </a:t>
            </a:r>
            <a:r>
              <a:rPr lang="en-US" sz="1600" dirty="0">
                <a:latin typeface="+mn-lt"/>
              </a:rPr>
              <a:t>the </a:t>
            </a:r>
            <a:r>
              <a:rPr lang="en-US" sz="1600" dirty="0" smtClean="0">
                <a:latin typeface="+mn-lt"/>
              </a:rPr>
              <a:t>estimates</a:t>
            </a:r>
          </a:p>
          <a:p>
            <a:pPr lvl="1">
              <a:lnSpc>
                <a:spcPct val="90000"/>
              </a:lnSpc>
            </a:pPr>
            <a:endParaRPr lang="en-US" sz="1600" dirty="0" smtClean="0">
              <a:latin typeface="+mn-lt"/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sz="1600" dirty="0" smtClean="0">
                <a:latin typeface="+mn-lt"/>
                <a:cs typeface="Calibri"/>
              </a:rPr>
              <a:t>Laplace’s estimate: Pretend </a:t>
            </a:r>
            <a:r>
              <a:rPr lang="en-US" sz="1600" dirty="0">
                <a:latin typeface="+mn-lt"/>
                <a:cs typeface="Calibri"/>
              </a:rPr>
              <a:t>you saw every outcome k extra times</a:t>
            </a:r>
          </a:p>
          <a:p>
            <a:pPr lvl="1">
              <a:lnSpc>
                <a:spcPct val="90000"/>
              </a:lnSpc>
            </a:pPr>
            <a:endParaRPr lang="en-US" sz="1600" dirty="0">
              <a:latin typeface="+mn-lt"/>
              <a:cs typeface="Calibri"/>
            </a:endParaRPr>
          </a:p>
          <a:p>
            <a:pPr lvl="1">
              <a:lnSpc>
                <a:spcPct val="90000"/>
              </a:lnSpc>
            </a:pPr>
            <a:endParaRPr lang="en-US" sz="1600" dirty="0">
              <a:latin typeface="+mn-lt"/>
              <a:cs typeface="Calibri"/>
            </a:endParaRPr>
          </a:p>
          <a:p>
            <a:pPr lvl="1">
              <a:lnSpc>
                <a:spcPct val="90000"/>
              </a:lnSpc>
            </a:pPr>
            <a:endParaRPr lang="en-US" sz="1600" dirty="0">
              <a:latin typeface="+mn-lt"/>
              <a:cs typeface="Calibri"/>
            </a:endParaRPr>
          </a:p>
          <a:p>
            <a:pPr lvl="2">
              <a:lnSpc>
                <a:spcPct val="90000"/>
              </a:lnSpc>
            </a:pPr>
            <a:r>
              <a:rPr lang="en-US" sz="1600" dirty="0">
                <a:latin typeface="+mn-lt"/>
                <a:cs typeface="Calibri"/>
              </a:rPr>
              <a:t>What’s Laplace with k = 0?</a:t>
            </a:r>
          </a:p>
          <a:p>
            <a:pPr lvl="2">
              <a:lnSpc>
                <a:spcPct val="90000"/>
              </a:lnSpc>
            </a:pPr>
            <a:endParaRPr lang="en-US" sz="1600" dirty="0" smtClean="0">
              <a:latin typeface="+mn-lt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1600" dirty="0" smtClean="0">
              <a:latin typeface="+mn-lt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1600" dirty="0" smtClean="0">
                <a:latin typeface="+mn-lt"/>
              </a:rPr>
              <a:t>Two kinds of unknowns, parameters and hyperparameters.</a:t>
            </a:r>
            <a:endParaRPr lang="en-US" sz="1600" dirty="0">
              <a:latin typeface="+mn-lt"/>
            </a:endParaRPr>
          </a:p>
        </p:txBody>
      </p:sp>
      <p:pic>
        <p:nvPicPr>
          <p:cNvPr id="6" name="Picture 11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285595" y="4478293"/>
            <a:ext cx="2070497" cy="475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Group 2"/>
          <p:cNvGrpSpPr/>
          <p:nvPr/>
        </p:nvGrpSpPr>
        <p:grpSpPr>
          <a:xfrm>
            <a:off x="6393098" y="4128636"/>
            <a:ext cx="1943100" cy="1854994"/>
            <a:chOff x="6393097" y="4572475"/>
            <a:chExt cx="1943100" cy="1854994"/>
          </a:xfrm>
        </p:grpSpPr>
        <p:sp>
          <p:nvSpPr>
            <p:cNvPr id="7" name="Line 4"/>
            <p:cNvSpPr>
              <a:spLocks noChangeShapeType="1"/>
            </p:cNvSpPr>
            <p:nvPr/>
          </p:nvSpPr>
          <p:spPr bwMode="auto">
            <a:xfrm>
              <a:off x="6712184" y="6097665"/>
              <a:ext cx="162401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  <p:sp>
          <p:nvSpPr>
            <p:cNvPr id="8" name="Line 5"/>
            <p:cNvSpPr>
              <a:spLocks noChangeShapeType="1"/>
            </p:cNvSpPr>
            <p:nvPr/>
          </p:nvSpPr>
          <p:spPr bwMode="auto">
            <a:xfrm flipV="1">
              <a:off x="6712184" y="4717731"/>
              <a:ext cx="0" cy="137993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  <p:pic>
          <p:nvPicPr>
            <p:cNvPr id="9" name="Picture 13" descr="txp_fig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7470613" y="6259590"/>
              <a:ext cx="113109" cy="1678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" name="Picture 7" descr="txp_fig"/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6393097" y="4877275"/>
              <a:ext cx="157163" cy="9882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735997" y="4743925"/>
              <a:ext cx="1600200" cy="1314450"/>
            </a:xfrm>
            <a:custGeom>
              <a:avLst/>
              <a:gdLst>
                <a:gd name="T0" fmla="*/ 0 w 1344"/>
                <a:gd name="T1" fmla="*/ 0 h 1104"/>
                <a:gd name="T2" fmla="*/ 2147483647 w 1344"/>
                <a:gd name="T3" fmla="*/ 2147483647 h 1104"/>
                <a:gd name="T4" fmla="*/ 2147483647 w 1344"/>
                <a:gd name="T5" fmla="*/ 2147483647 h 1104"/>
                <a:gd name="T6" fmla="*/ 2147483647 w 1344"/>
                <a:gd name="T7" fmla="*/ 2147483647 h 11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4"/>
                <a:gd name="T13" fmla="*/ 0 h 1104"/>
                <a:gd name="T14" fmla="*/ 1344 w 1344"/>
                <a:gd name="T15" fmla="*/ 1104 h 11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4" h="1104">
                  <a:moveTo>
                    <a:pt x="0" y="0"/>
                  </a:moveTo>
                  <a:cubicBezTo>
                    <a:pt x="132" y="0"/>
                    <a:pt x="264" y="0"/>
                    <a:pt x="432" y="48"/>
                  </a:cubicBezTo>
                  <a:cubicBezTo>
                    <a:pt x="600" y="96"/>
                    <a:pt x="856" y="112"/>
                    <a:pt x="1008" y="288"/>
                  </a:cubicBezTo>
                  <a:cubicBezTo>
                    <a:pt x="1160" y="464"/>
                    <a:pt x="1252" y="784"/>
                    <a:pt x="1344" y="1104"/>
                  </a:cubicBezTo>
                </a:path>
              </a:pathLst>
            </a:custGeom>
            <a:noFill/>
            <a:ln w="38100">
              <a:solidFill>
                <a:srgbClr val="3333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  <p:pic>
          <p:nvPicPr>
            <p:cNvPr id="12" name="Picture 9" descr="txp_fig"/>
            <p:cNvPicPr>
              <a:picLocks noChangeAspect="1" noChangeArrowheads="1"/>
            </p:cNvPicPr>
            <p:nvPr>
              <p:custDataLst>
                <p:tags r:id="rId4"/>
              </p:custDataLst>
            </p:nvPr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7478947" y="4572475"/>
              <a:ext cx="852488" cy="20240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6738378" y="4970144"/>
              <a:ext cx="1597819" cy="1088231"/>
            </a:xfrm>
            <a:custGeom>
              <a:avLst/>
              <a:gdLst>
                <a:gd name="T0" fmla="*/ 0 w 1342"/>
                <a:gd name="T1" fmla="*/ 2147483647 h 914"/>
                <a:gd name="T2" fmla="*/ 2147483647 w 1342"/>
                <a:gd name="T3" fmla="*/ 2147483647 h 914"/>
                <a:gd name="T4" fmla="*/ 2147483647 w 1342"/>
                <a:gd name="T5" fmla="*/ 2147483647 h 914"/>
                <a:gd name="T6" fmla="*/ 2147483647 w 1342"/>
                <a:gd name="T7" fmla="*/ 2147483647 h 91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2"/>
                <a:gd name="T13" fmla="*/ 0 h 914"/>
                <a:gd name="T14" fmla="*/ 1342 w 1342"/>
                <a:gd name="T15" fmla="*/ 914 h 91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2" h="914">
                  <a:moveTo>
                    <a:pt x="0" y="235"/>
                  </a:moveTo>
                  <a:cubicBezTo>
                    <a:pt x="64" y="197"/>
                    <a:pt x="228" y="8"/>
                    <a:pt x="388" y="4"/>
                  </a:cubicBezTo>
                  <a:cubicBezTo>
                    <a:pt x="548" y="0"/>
                    <a:pt x="799" y="62"/>
                    <a:pt x="958" y="214"/>
                  </a:cubicBezTo>
                  <a:cubicBezTo>
                    <a:pt x="1117" y="366"/>
                    <a:pt x="1262" y="768"/>
                    <a:pt x="1342" y="914"/>
                  </a:cubicBezTo>
                </a:path>
              </a:pathLst>
            </a:custGeom>
            <a:noFill/>
            <a:ln w="38100">
              <a:solidFill>
                <a:srgbClr val="008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  <p:pic>
          <p:nvPicPr>
            <p:cNvPr id="14" name="Picture 11" descr="txp_fig"/>
            <p:cNvPicPr>
              <a:picLocks noChangeAspect="1" noChangeArrowheads="1"/>
            </p:cNvPicPr>
            <p:nvPr>
              <p:custDataLst>
                <p:tags r:id="rId5"/>
              </p:custDataLst>
            </p:nvPr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6787194" y="5490446"/>
              <a:ext cx="920353" cy="1678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" name="Picture 12" descr="txp_fig"/>
            <p:cNvPicPr>
              <a:picLocks noChangeAspect="1" noChangeArrowheads="1"/>
            </p:cNvPicPr>
            <p:nvPr>
              <p:custDataLst>
                <p:tags r:id="rId6"/>
              </p:custDataLst>
            </p:nvPr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7536097" y="5715474"/>
              <a:ext cx="438150" cy="157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6735997" y="4963000"/>
              <a:ext cx="1597819" cy="1097756"/>
            </a:xfrm>
            <a:custGeom>
              <a:avLst/>
              <a:gdLst>
                <a:gd name="T0" fmla="*/ 0 w 1342"/>
                <a:gd name="T1" fmla="*/ 2147483647 h 922"/>
                <a:gd name="T2" fmla="*/ 2147483647 w 1342"/>
                <a:gd name="T3" fmla="*/ 2147483647 h 922"/>
                <a:gd name="T4" fmla="*/ 2147483647 w 1342"/>
                <a:gd name="T5" fmla="*/ 2147483647 h 922"/>
                <a:gd name="T6" fmla="*/ 2147483647 w 1342"/>
                <a:gd name="T7" fmla="*/ 2147483647 h 92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2"/>
                <a:gd name="T13" fmla="*/ 0 h 922"/>
                <a:gd name="T14" fmla="*/ 1342 w 1342"/>
                <a:gd name="T15" fmla="*/ 922 h 92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2" h="922">
                  <a:moveTo>
                    <a:pt x="0" y="243"/>
                  </a:moveTo>
                  <a:cubicBezTo>
                    <a:pt x="93" y="203"/>
                    <a:pt x="406" y="8"/>
                    <a:pt x="557" y="4"/>
                  </a:cubicBezTo>
                  <a:cubicBezTo>
                    <a:pt x="708" y="0"/>
                    <a:pt x="776" y="67"/>
                    <a:pt x="907" y="220"/>
                  </a:cubicBezTo>
                  <a:cubicBezTo>
                    <a:pt x="1038" y="373"/>
                    <a:pt x="1252" y="776"/>
                    <a:pt x="1342" y="922"/>
                  </a:cubicBezTo>
                </a:path>
              </a:pathLst>
            </a:cu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44750" y="5991578"/>
            <a:ext cx="3099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en-US" sz="1200" dirty="0" smtClean="0"/>
              <a:t>Estimate probabilities from training data.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 smtClean="0"/>
              <a:t>Choose k based on held-out performance.</a:t>
            </a:r>
            <a:endParaRPr lang="en-US" sz="1200" dirty="0"/>
          </a:p>
        </p:txBody>
      </p:sp>
      <p:sp>
        <p:nvSpPr>
          <p:cNvPr id="5" name="Rectangle 4"/>
          <p:cNvSpPr/>
          <p:nvPr/>
        </p:nvSpPr>
        <p:spPr>
          <a:xfrm>
            <a:off x="2465506" y="4438866"/>
            <a:ext cx="1143000" cy="6046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8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Issues: Generalization and Overfitting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Relative frequency parameters will </a:t>
            </a:r>
            <a:r>
              <a:rPr lang="en-US" sz="1600" dirty="0" err="1">
                <a:solidFill>
                  <a:srgbClr val="C00000"/>
                </a:solidFill>
                <a:latin typeface="+mn-lt"/>
              </a:rPr>
              <a:t>overfit</a:t>
            </a:r>
            <a:r>
              <a:rPr lang="en-US" sz="1600" dirty="0">
                <a:latin typeface="+mn-lt"/>
              </a:rPr>
              <a:t> the training data</a:t>
            </a:r>
            <a:r>
              <a:rPr lang="en-US" sz="1600" dirty="0" smtClean="0">
                <a:latin typeface="+mn-lt"/>
              </a:rPr>
              <a:t>!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 smtClean="0">
                <a:latin typeface="+mn-lt"/>
              </a:rPr>
              <a:t>Unlikely </a:t>
            </a:r>
            <a:r>
              <a:rPr lang="en-US" sz="1600" dirty="0">
                <a:latin typeface="+mn-lt"/>
              </a:rPr>
              <a:t>that every occurrence of “minute” is 100% spam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Unlikely that every occurrence of “seriously” is 100% ham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What about all the words that don’t occur in the training set at all?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In general, we can’t go around giving unseen events zero probability</a:t>
            </a:r>
          </a:p>
          <a:p>
            <a:pPr eaLnBrk="1" hangingPunct="1">
              <a:lnSpc>
                <a:spcPct val="9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As an extreme case, imagine using the entire email as the only feature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Would get the training data perfect (if deterministic labeling)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Wouldn’t </a:t>
            </a:r>
            <a:r>
              <a:rPr lang="en-US" sz="1600" i="1" dirty="0">
                <a:latin typeface="+mn-lt"/>
              </a:rPr>
              <a:t>generalize</a:t>
            </a:r>
            <a:r>
              <a:rPr lang="en-US" sz="1600" dirty="0">
                <a:latin typeface="+mn-lt"/>
              </a:rPr>
              <a:t> at all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Just making the bag-of-words assumption gives us some generalization, but isn’t enough</a:t>
            </a:r>
          </a:p>
          <a:p>
            <a:pPr lvl="1" eaLnBrk="1" hangingPunct="1">
              <a:lnSpc>
                <a:spcPct val="90000"/>
              </a:lnSpc>
            </a:pPr>
            <a:endParaRPr lang="en-US" sz="1600" dirty="0">
              <a:latin typeface="+mn-lt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1600" dirty="0">
                <a:latin typeface="+mn-lt"/>
              </a:rPr>
              <a:t>To generalize better: we need to </a:t>
            </a:r>
            <a:r>
              <a:rPr lang="en-US" sz="1600" dirty="0">
                <a:solidFill>
                  <a:srgbClr val="CC0000"/>
                </a:solidFill>
                <a:latin typeface="+mn-lt"/>
              </a:rPr>
              <a:t>smooth </a:t>
            </a:r>
            <a:r>
              <a:rPr lang="en-US" sz="1600" dirty="0">
                <a:latin typeface="+mn-lt"/>
              </a:rPr>
              <a:t>or </a:t>
            </a:r>
            <a:r>
              <a:rPr lang="en-US" sz="1600" dirty="0">
                <a:solidFill>
                  <a:srgbClr val="CC0000"/>
                </a:solidFill>
                <a:latin typeface="+mn-lt"/>
              </a:rPr>
              <a:t>regularize </a:t>
            </a:r>
            <a:r>
              <a:rPr lang="en-US" sz="1600" dirty="0">
                <a:latin typeface="+mn-lt"/>
              </a:rPr>
              <a:t>the </a:t>
            </a:r>
            <a:r>
              <a:rPr lang="en-US" sz="1600" dirty="0" smtClean="0">
                <a:latin typeface="+mn-lt"/>
              </a:rPr>
              <a:t>estimates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latin typeface="+mn-lt"/>
                <a:cs typeface="Calibri"/>
              </a:rPr>
              <a:t>Laplace’s </a:t>
            </a:r>
            <a:r>
              <a:rPr lang="en-US" sz="1600" dirty="0" smtClean="0">
                <a:latin typeface="+mn-lt"/>
                <a:cs typeface="Calibri"/>
              </a:rPr>
              <a:t>estimate</a:t>
            </a:r>
            <a:endParaRPr lang="en-US" sz="1600" dirty="0">
              <a:latin typeface="+mn-lt"/>
              <a:cs typeface="Calibri"/>
            </a:endParaRPr>
          </a:p>
          <a:p>
            <a:pPr lvl="2">
              <a:lnSpc>
                <a:spcPct val="90000"/>
              </a:lnSpc>
            </a:pPr>
            <a:r>
              <a:rPr lang="en-US" sz="1600" dirty="0">
                <a:latin typeface="+mn-lt"/>
                <a:cs typeface="Calibri"/>
              </a:rPr>
              <a:t>Pretend you saw every outcome k extra times</a:t>
            </a:r>
          </a:p>
          <a:p>
            <a:pPr lvl="1">
              <a:lnSpc>
                <a:spcPct val="90000"/>
              </a:lnSpc>
            </a:pPr>
            <a:endParaRPr lang="en-US" sz="1600" dirty="0">
              <a:latin typeface="+mn-lt"/>
              <a:cs typeface="Calibri"/>
            </a:endParaRPr>
          </a:p>
          <a:p>
            <a:pPr lvl="1">
              <a:lnSpc>
                <a:spcPct val="90000"/>
              </a:lnSpc>
            </a:pPr>
            <a:endParaRPr lang="en-US" sz="1600" dirty="0">
              <a:latin typeface="+mn-lt"/>
              <a:cs typeface="Calibri"/>
            </a:endParaRPr>
          </a:p>
          <a:p>
            <a:pPr lvl="1">
              <a:lnSpc>
                <a:spcPct val="90000"/>
              </a:lnSpc>
            </a:pPr>
            <a:endParaRPr lang="en-US" sz="1600" dirty="0">
              <a:latin typeface="+mn-lt"/>
              <a:cs typeface="Calibri"/>
            </a:endParaRPr>
          </a:p>
          <a:p>
            <a:pPr lvl="2">
              <a:lnSpc>
                <a:spcPct val="90000"/>
              </a:lnSpc>
            </a:pPr>
            <a:r>
              <a:rPr lang="en-US" sz="1600" dirty="0">
                <a:latin typeface="+mn-lt"/>
                <a:cs typeface="Calibri"/>
              </a:rPr>
              <a:t>What’s Laplace with k = 0?</a:t>
            </a:r>
          </a:p>
          <a:p>
            <a:pPr lvl="2">
              <a:lnSpc>
                <a:spcPct val="90000"/>
              </a:lnSpc>
            </a:pPr>
            <a:r>
              <a:rPr lang="en-US" sz="1600" dirty="0">
                <a:latin typeface="+mn-lt"/>
                <a:cs typeface="Calibri"/>
              </a:rPr>
              <a:t>k is the </a:t>
            </a:r>
            <a:r>
              <a:rPr lang="en-US" sz="1600" dirty="0">
                <a:solidFill>
                  <a:srgbClr val="CC0000"/>
                </a:solidFill>
                <a:latin typeface="+mn-lt"/>
                <a:cs typeface="Calibri"/>
              </a:rPr>
              <a:t>strength</a:t>
            </a:r>
            <a:r>
              <a:rPr lang="en-US" sz="1600" dirty="0">
                <a:latin typeface="+mn-lt"/>
                <a:cs typeface="Calibri"/>
              </a:rPr>
              <a:t> of the prior</a:t>
            </a:r>
          </a:p>
          <a:p>
            <a:pPr eaLnBrk="1" hangingPunct="1">
              <a:lnSpc>
                <a:spcPct val="90000"/>
              </a:lnSpc>
            </a:pPr>
            <a:r>
              <a:rPr lang="en-US" sz="1600" dirty="0" smtClean="0">
                <a:latin typeface="+mn-lt"/>
              </a:rPr>
              <a:t>Two kinds of unknowns, parameters and hyperparameters.</a:t>
            </a:r>
            <a:endParaRPr lang="en-US" sz="1600" dirty="0">
              <a:latin typeface="+mn-lt"/>
            </a:endParaRPr>
          </a:p>
        </p:txBody>
      </p:sp>
      <p:pic>
        <p:nvPicPr>
          <p:cNvPr id="6" name="Picture 11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225946" y="4783404"/>
            <a:ext cx="2070497" cy="475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3" name="Group 2"/>
          <p:cNvGrpSpPr/>
          <p:nvPr/>
        </p:nvGrpSpPr>
        <p:grpSpPr>
          <a:xfrm>
            <a:off x="6393098" y="4128636"/>
            <a:ext cx="1943100" cy="1854994"/>
            <a:chOff x="6393097" y="4572475"/>
            <a:chExt cx="1943100" cy="1854994"/>
          </a:xfrm>
        </p:grpSpPr>
        <p:sp>
          <p:nvSpPr>
            <p:cNvPr id="7" name="Line 4"/>
            <p:cNvSpPr>
              <a:spLocks noChangeShapeType="1"/>
            </p:cNvSpPr>
            <p:nvPr/>
          </p:nvSpPr>
          <p:spPr bwMode="auto">
            <a:xfrm>
              <a:off x="6712184" y="6097665"/>
              <a:ext cx="162401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  <p:sp>
          <p:nvSpPr>
            <p:cNvPr id="8" name="Line 5"/>
            <p:cNvSpPr>
              <a:spLocks noChangeShapeType="1"/>
            </p:cNvSpPr>
            <p:nvPr/>
          </p:nvSpPr>
          <p:spPr bwMode="auto">
            <a:xfrm flipV="1">
              <a:off x="6712184" y="4717731"/>
              <a:ext cx="0" cy="137993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  <p:pic>
          <p:nvPicPr>
            <p:cNvPr id="9" name="Picture 13" descr="txp_fig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7470613" y="6259590"/>
              <a:ext cx="113109" cy="1678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" name="Picture 7" descr="txp_fig"/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6393097" y="4877275"/>
              <a:ext cx="157163" cy="9882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Freeform 8"/>
            <p:cNvSpPr>
              <a:spLocks/>
            </p:cNvSpPr>
            <p:nvPr/>
          </p:nvSpPr>
          <p:spPr bwMode="auto">
            <a:xfrm>
              <a:off x="6735997" y="4743925"/>
              <a:ext cx="1600200" cy="1314450"/>
            </a:xfrm>
            <a:custGeom>
              <a:avLst/>
              <a:gdLst>
                <a:gd name="T0" fmla="*/ 0 w 1344"/>
                <a:gd name="T1" fmla="*/ 0 h 1104"/>
                <a:gd name="T2" fmla="*/ 2147483647 w 1344"/>
                <a:gd name="T3" fmla="*/ 2147483647 h 1104"/>
                <a:gd name="T4" fmla="*/ 2147483647 w 1344"/>
                <a:gd name="T5" fmla="*/ 2147483647 h 1104"/>
                <a:gd name="T6" fmla="*/ 2147483647 w 1344"/>
                <a:gd name="T7" fmla="*/ 2147483647 h 11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4"/>
                <a:gd name="T13" fmla="*/ 0 h 1104"/>
                <a:gd name="T14" fmla="*/ 1344 w 1344"/>
                <a:gd name="T15" fmla="*/ 1104 h 11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4" h="1104">
                  <a:moveTo>
                    <a:pt x="0" y="0"/>
                  </a:moveTo>
                  <a:cubicBezTo>
                    <a:pt x="132" y="0"/>
                    <a:pt x="264" y="0"/>
                    <a:pt x="432" y="48"/>
                  </a:cubicBezTo>
                  <a:cubicBezTo>
                    <a:pt x="600" y="96"/>
                    <a:pt x="856" y="112"/>
                    <a:pt x="1008" y="288"/>
                  </a:cubicBezTo>
                  <a:cubicBezTo>
                    <a:pt x="1160" y="464"/>
                    <a:pt x="1252" y="784"/>
                    <a:pt x="1344" y="1104"/>
                  </a:cubicBezTo>
                </a:path>
              </a:pathLst>
            </a:custGeom>
            <a:noFill/>
            <a:ln w="38100">
              <a:solidFill>
                <a:srgbClr val="3333FF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  <p:pic>
          <p:nvPicPr>
            <p:cNvPr id="12" name="Picture 9" descr="txp_fig"/>
            <p:cNvPicPr>
              <a:picLocks noChangeAspect="1" noChangeArrowheads="1"/>
            </p:cNvPicPr>
            <p:nvPr>
              <p:custDataLst>
                <p:tags r:id="rId4"/>
              </p:custDataLst>
            </p:nvPr>
          </p:nvPicPr>
          <p:blipFill>
            <a:blip r:embed="rId11" cstate="print"/>
            <a:srcRect/>
            <a:stretch>
              <a:fillRect/>
            </a:stretch>
          </p:blipFill>
          <p:spPr bwMode="auto">
            <a:xfrm>
              <a:off x="7478947" y="4572475"/>
              <a:ext cx="852488" cy="20240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6738378" y="4970144"/>
              <a:ext cx="1597819" cy="1088231"/>
            </a:xfrm>
            <a:custGeom>
              <a:avLst/>
              <a:gdLst>
                <a:gd name="T0" fmla="*/ 0 w 1342"/>
                <a:gd name="T1" fmla="*/ 2147483647 h 914"/>
                <a:gd name="T2" fmla="*/ 2147483647 w 1342"/>
                <a:gd name="T3" fmla="*/ 2147483647 h 914"/>
                <a:gd name="T4" fmla="*/ 2147483647 w 1342"/>
                <a:gd name="T5" fmla="*/ 2147483647 h 914"/>
                <a:gd name="T6" fmla="*/ 2147483647 w 1342"/>
                <a:gd name="T7" fmla="*/ 2147483647 h 91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2"/>
                <a:gd name="T13" fmla="*/ 0 h 914"/>
                <a:gd name="T14" fmla="*/ 1342 w 1342"/>
                <a:gd name="T15" fmla="*/ 914 h 91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2" h="914">
                  <a:moveTo>
                    <a:pt x="0" y="235"/>
                  </a:moveTo>
                  <a:cubicBezTo>
                    <a:pt x="64" y="197"/>
                    <a:pt x="228" y="8"/>
                    <a:pt x="388" y="4"/>
                  </a:cubicBezTo>
                  <a:cubicBezTo>
                    <a:pt x="548" y="0"/>
                    <a:pt x="799" y="62"/>
                    <a:pt x="958" y="214"/>
                  </a:cubicBezTo>
                  <a:cubicBezTo>
                    <a:pt x="1117" y="366"/>
                    <a:pt x="1262" y="768"/>
                    <a:pt x="1342" y="914"/>
                  </a:cubicBezTo>
                </a:path>
              </a:pathLst>
            </a:custGeom>
            <a:noFill/>
            <a:ln w="38100">
              <a:solidFill>
                <a:srgbClr val="008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  <p:pic>
          <p:nvPicPr>
            <p:cNvPr id="14" name="Picture 11" descr="txp_fig"/>
            <p:cNvPicPr>
              <a:picLocks noChangeAspect="1" noChangeArrowheads="1"/>
            </p:cNvPicPr>
            <p:nvPr>
              <p:custDataLst>
                <p:tags r:id="rId5"/>
              </p:custDataLst>
            </p:nvPr>
          </p:nvPicPr>
          <p:blipFill>
            <a:blip r:embed="rId12" cstate="print"/>
            <a:srcRect/>
            <a:stretch>
              <a:fillRect/>
            </a:stretch>
          </p:blipFill>
          <p:spPr bwMode="auto">
            <a:xfrm>
              <a:off x="6787194" y="5490446"/>
              <a:ext cx="920353" cy="1678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5" name="Picture 12" descr="txp_fig"/>
            <p:cNvPicPr>
              <a:picLocks noChangeAspect="1" noChangeArrowheads="1"/>
            </p:cNvPicPr>
            <p:nvPr>
              <p:custDataLst>
                <p:tags r:id="rId6"/>
              </p:custDataLst>
            </p:nvPr>
          </p:nvPicPr>
          <p:blipFill>
            <a:blip r:embed="rId13" cstate="print"/>
            <a:srcRect/>
            <a:stretch>
              <a:fillRect/>
            </a:stretch>
          </p:blipFill>
          <p:spPr bwMode="auto">
            <a:xfrm>
              <a:off x="7536097" y="5715474"/>
              <a:ext cx="438150" cy="157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6735997" y="4963000"/>
              <a:ext cx="1597819" cy="1097756"/>
            </a:xfrm>
            <a:custGeom>
              <a:avLst/>
              <a:gdLst>
                <a:gd name="T0" fmla="*/ 0 w 1342"/>
                <a:gd name="T1" fmla="*/ 2147483647 h 922"/>
                <a:gd name="T2" fmla="*/ 2147483647 w 1342"/>
                <a:gd name="T3" fmla="*/ 2147483647 h 922"/>
                <a:gd name="T4" fmla="*/ 2147483647 w 1342"/>
                <a:gd name="T5" fmla="*/ 2147483647 h 922"/>
                <a:gd name="T6" fmla="*/ 2147483647 w 1342"/>
                <a:gd name="T7" fmla="*/ 2147483647 h 92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2"/>
                <a:gd name="T13" fmla="*/ 0 h 922"/>
                <a:gd name="T14" fmla="*/ 1342 w 1342"/>
                <a:gd name="T15" fmla="*/ 922 h 92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2" h="922">
                  <a:moveTo>
                    <a:pt x="0" y="243"/>
                  </a:moveTo>
                  <a:cubicBezTo>
                    <a:pt x="93" y="203"/>
                    <a:pt x="406" y="8"/>
                    <a:pt x="557" y="4"/>
                  </a:cubicBezTo>
                  <a:cubicBezTo>
                    <a:pt x="708" y="0"/>
                    <a:pt x="776" y="67"/>
                    <a:pt x="907" y="220"/>
                  </a:cubicBezTo>
                  <a:cubicBezTo>
                    <a:pt x="1038" y="373"/>
                    <a:pt x="1252" y="776"/>
                    <a:pt x="1342" y="922"/>
                  </a:cubicBezTo>
                </a:path>
              </a:pathLst>
            </a:cu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350">
                <a:latin typeface="Calibri"/>
                <a:cs typeface="Calibri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44750" y="5991578"/>
            <a:ext cx="3099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en-US" sz="1200" dirty="0" smtClean="0"/>
              <a:t>Estimate probabilities from training data.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 smtClean="0"/>
              <a:t>Choose k based on held-out performance.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38913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Discriminative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Bayesian networks are generative models</a:t>
            </a:r>
          </a:p>
          <a:p>
            <a:pPr lvl="1"/>
            <a:r>
              <a:rPr lang="en-US" dirty="0" smtClean="0"/>
              <a:t>They model the joint distribution of the instances and the labels.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Why model joint P(Y, X)?</a:t>
            </a:r>
          </a:p>
          <a:p>
            <a:pPr lvl="1"/>
            <a:r>
              <a:rPr lang="en-US" dirty="0" smtClean="0"/>
              <a:t>After all we only care about P(   |   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We are interested in selecting the best Y given the evidence X </a:t>
            </a:r>
            <a:r>
              <a:rPr lang="en-US" dirty="0" err="1" smtClean="0"/>
              <a:t>i.e</a:t>
            </a:r>
            <a:r>
              <a:rPr lang="en-US" dirty="0" smtClean="0"/>
              <a:t>, P(Y|X)</a:t>
            </a:r>
          </a:p>
          <a:p>
            <a:endParaRPr lang="en-US" dirty="0"/>
          </a:p>
          <a:p>
            <a:pPr lvl="1"/>
            <a:r>
              <a:rPr lang="en-US" dirty="0" smtClean="0"/>
              <a:t>Models that directly estimate this are called discriminative classifiers!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609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Discriminative Classification = Conditional Probability Estimation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Let’s learn a function that can predict P(Y|X) directly!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Assume that P(Y|X) is a parameterized function of some form.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Find the “best” values for these parameters using the training data.</a:t>
            </a:r>
          </a:p>
          <a:p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Logistic regression is one example.</a:t>
            </a:r>
          </a:p>
        </p:txBody>
      </p:sp>
    </p:spTree>
    <p:extLst>
      <p:ext uri="{BB962C8B-B14F-4D97-AF65-F5344CB8AC3E}">
        <p14:creationId xmlns:p14="http://schemas.microsoft.com/office/powerpoint/2010/main" val="211581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 Recipe: For binary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Assume that there is a function that approximates P(Y|X)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will jump a couple of steps to arrive at this form.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First, what constraints should this function satisfy?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794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 Recipe: For binary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Let’s consider a linear combination function.</a:t>
            </a:r>
          </a:p>
          <a:p>
            <a:pPr lvl="1"/>
            <a:r>
              <a:rPr lang="en-US" dirty="0" smtClean="0"/>
              <a:t>Something that simply does a weighted combination of the feature values.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Does this form satisfy our constraints?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What is the fix?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752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Concepts to learn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What do we mean by learning?</a:t>
            </a:r>
          </a:p>
          <a:p>
            <a:endParaRPr lang="en-US" dirty="0"/>
          </a:p>
          <a:p>
            <a:r>
              <a:rPr lang="en-US" dirty="0" smtClean="0"/>
              <a:t>What is the basic supervised learning recipe?</a:t>
            </a:r>
          </a:p>
          <a:p>
            <a:endParaRPr lang="en-US" dirty="0"/>
          </a:p>
          <a:p>
            <a:r>
              <a:rPr lang="en-US" dirty="0" smtClean="0"/>
              <a:t>Generative vs. Discriminative Modeling</a:t>
            </a:r>
          </a:p>
          <a:p>
            <a:endParaRPr lang="en-US" dirty="0"/>
          </a:p>
          <a:p>
            <a:r>
              <a:rPr lang="en-US" dirty="0" smtClean="0"/>
              <a:t>Overfitting, Underfitting, and Regularization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1876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 Recipe: For binary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Let’s consider a linear combination function.</a:t>
            </a:r>
          </a:p>
          <a:p>
            <a:pPr lvl="1"/>
            <a:r>
              <a:rPr lang="en-US" dirty="0" smtClean="0"/>
              <a:t>Something that simply does a weighted combination of the feature values.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Does this form satisfy our constraints? 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</a:t>
            </a:r>
            <a:r>
              <a:rPr lang="en-US" sz="2400" dirty="0" smtClean="0"/>
              <a:t>Is                            ?</a:t>
            </a:r>
            <a:endParaRPr lang="en-US" sz="2400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What is the fix?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329" y="3381893"/>
            <a:ext cx="5092916" cy="3176932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529" y="2044896"/>
            <a:ext cx="1714245" cy="62762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151" y="4970359"/>
            <a:ext cx="2730500" cy="7747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115" y="3517538"/>
            <a:ext cx="17653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59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Parameterized function that approximates P(Y|X)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There are many, many parameter settings that satisfy the constraints.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Which one should we select?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5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Training: Setting an objective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Select a set of parameters that minimize the errors on the training set. 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or equivalently,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Select a set of parameters that maximize the probability of the training data.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70735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Training: Setting an objective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Select a set of parameters that maximize the probability of the training data.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Probability of the training data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Find </a:t>
            </a:r>
            <a:r>
              <a:rPr lang="en-US" i="1" dirty="0" err="1" smtClean="0"/>
              <a:t>argmax</a:t>
            </a:r>
            <a:r>
              <a:rPr lang="en-US" dirty="0" smtClean="0"/>
              <a:t> to give the best parameter settings.</a:t>
            </a:r>
          </a:p>
        </p:txBody>
      </p:sp>
    </p:spTree>
    <p:extLst>
      <p:ext uri="{BB962C8B-B14F-4D97-AF65-F5344CB8AC3E}">
        <p14:creationId xmlns:p14="http://schemas.microsoft.com/office/powerpoint/2010/main" val="48859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Training: Setting an objective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Select a set of parameters that maximize the probability of the training data.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Probability of the training data: Likelihood of data!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Find </a:t>
            </a:r>
            <a:r>
              <a:rPr lang="en-US" i="1" dirty="0" err="1" smtClean="0"/>
              <a:t>argmax</a:t>
            </a:r>
            <a:r>
              <a:rPr lang="en-US" dirty="0" smtClean="0"/>
              <a:t> to give the best parameter settings.</a:t>
            </a:r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550" y="5246870"/>
            <a:ext cx="3390900" cy="6731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586" y="3503235"/>
            <a:ext cx="3390900" cy="673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728633" y="3334871"/>
            <a:ext cx="1144121" cy="9412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5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Optimization: Finding the max (or min) of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How to find the </a:t>
            </a:r>
            <a:r>
              <a:rPr lang="en-US" i="1" dirty="0" smtClean="0"/>
              <a:t>max </a:t>
            </a:r>
            <a:r>
              <a:rPr lang="en-US" dirty="0" smtClean="0"/>
              <a:t>of our objective?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How do you find the max of a function f(x)?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09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Optimization: Finding the max (or min) of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Let’s compute the derivative of our objective and see if we can solve for W.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Let’s make our lives simpler by using a log-likelihood objective instead of likelihood.</a:t>
            </a:r>
          </a:p>
          <a:p>
            <a:endParaRPr lang="en-US" dirty="0"/>
          </a:p>
          <a:p>
            <a:pPr lvl="1"/>
            <a:r>
              <a:rPr lang="en-US" dirty="0" smtClean="0"/>
              <a:t>Taking log leaves the </a:t>
            </a:r>
            <a:r>
              <a:rPr lang="en-US" dirty="0" err="1" smtClean="0"/>
              <a:t>argmax</a:t>
            </a:r>
            <a:r>
              <a:rPr lang="en-US" dirty="0" smtClean="0"/>
              <a:t> unchanged.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Rewrite the summation to separate cases</a:t>
            </a:r>
            <a:r>
              <a:rPr lang="en-US" dirty="0"/>
              <a:t> </a:t>
            </a:r>
            <a:r>
              <a:rPr lang="en-US" dirty="0" smtClean="0"/>
              <a:t> w/ </a:t>
            </a:r>
            <a:r>
              <a:rPr lang="en-US" dirty="0" err="1" smtClean="0"/>
              <a:t>Y</a:t>
            </a:r>
            <a:r>
              <a:rPr lang="en-US" baseline="30000" dirty="0" err="1" smtClean="0"/>
              <a:t>l</a:t>
            </a:r>
            <a:r>
              <a:rPr lang="en-US" dirty="0" smtClean="0"/>
              <a:t> = 1 and </a:t>
            </a:r>
            <a:r>
              <a:rPr lang="en-US" dirty="0" err="1"/>
              <a:t>Y</a:t>
            </a:r>
            <a:r>
              <a:rPr lang="en-US" baseline="30000" dirty="0" err="1"/>
              <a:t>l</a:t>
            </a:r>
            <a:r>
              <a:rPr lang="en-US" dirty="0"/>
              <a:t> = </a:t>
            </a:r>
            <a:r>
              <a:rPr lang="en-US" dirty="0" smtClean="0"/>
              <a:t>0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Rearrange the terms to collect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c</a:t>
            </a:r>
            <a:r>
              <a:rPr lang="en-US" dirty="0" smtClean="0"/>
              <a:t> terms in one place</a:t>
            </a:r>
          </a:p>
        </p:txBody>
      </p:sp>
    </p:spTree>
    <p:extLst>
      <p:ext uri="{BB962C8B-B14F-4D97-AF65-F5344CB8AC3E}">
        <p14:creationId xmlns:p14="http://schemas.microsoft.com/office/powerpoint/2010/main" val="68553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Optimization: Finding the max (or min) of a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Let’s compute the derivative of our objective and see if we can solve for W.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Let’s make our lives simpler by using a log-likelihood objective instead of likelihood.</a:t>
            </a:r>
          </a:p>
          <a:p>
            <a:endParaRPr lang="en-US" dirty="0"/>
          </a:p>
          <a:p>
            <a:pPr lvl="1"/>
            <a:r>
              <a:rPr lang="en-US" dirty="0" smtClean="0"/>
              <a:t>Taking log leaves the </a:t>
            </a:r>
            <a:r>
              <a:rPr lang="en-US" dirty="0" err="1" smtClean="0"/>
              <a:t>argmax</a:t>
            </a:r>
            <a:r>
              <a:rPr lang="en-US" dirty="0" smtClean="0"/>
              <a:t> unchanged.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Rewrite the summation to separate cases</a:t>
            </a:r>
            <a:r>
              <a:rPr lang="en-US" dirty="0"/>
              <a:t> </a:t>
            </a:r>
            <a:r>
              <a:rPr lang="en-US" dirty="0" smtClean="0"/>
              <a:t> w/ </a:t>
            </a:r>
            <a:r>
              <a:rPr lang="en-US" dirty="0" err="1" smtClean="0"/>
              <a:t>Y</a:t>
            </a:r>
            <a:r>
              <a:rPr lang="en-US" baseline="30000" dirty="0" err="1" smtClean="0"/>
              <a:t>l</a:t>
            </a:r>
            <a:r>
              <a:rPr lang="en-US" dirty="0" smtClean="0"/>
              <a:t> = 1 and </a:t>
            </a:r>
            <a:r>
              <a:rPr lang="en-US" dirty="0" err="1"/>
              <a:t>Y</a:t>
            </a:r>
            <a:r>
              <a:rPr lang="en-US" baseline="30000" dirty="0" err="1"/>
              <a:t>l</a:t>
            </a:r>
            <a:r>
              <a:rPr lang="en-US" dirty="0"/>
              <a:t> = </a:t>
            </a:r>
            <a:r>
              <a:rPr lang="en-US" dirty="0" smtClean="0"/>
              <a:t>0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Rearrange the terms to collect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c</a:t>
            </a:r>
            <a:r>
              <a:rPr lang="en-US" dirty="0" smtClean="0"/>
              <a:t> terms in one place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364" y="3305190"/>
            <a:ext cx="2828307" cy="508137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364" y="4519661"/>
            <a:ext cx="6284200" cy="513985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364" y="5665288"/>
            <a:ext cx="5125937" cy="65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2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Optimization: Find the max of the log-likelihood function.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Doing a bit of arithmetic will get you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Substituting back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Using ln(1/a) = - ln (a) </a:t>
            </a:r>
            <a:r>
              <a:rPr lang="en-US" dirty="0" smtClean="0">
                <a:sym typeface="Wingdings"/>
              </a:rPr>
              <a:t> 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702" y="1667491"/>
            <a:ext cx="5125937" cy="659477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380" y="3574423"/>
            <a:ext cx="1581399" cy="578982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243" y="3545034"/>
            <a:ext cx="987534" cy="48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7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Optimization: Find the max of the log-likelihood function.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Doing a bit of arithmetic will get you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Substituting back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Using ln(1/a) = - ln (a) </a:t>
            </a:r>
            <a:r>
              <a:rPr lang="en-US" dirty="0" smtClean="0">
                <a:sym typeface="Wingdings"/>
              </a:rPr>
              <a:t> 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702" y="1667491"/>
            <a:ext cx="5125937" cy="659477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0" y="2909866"/>
            <a:ext cx="1581399" cy="578982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872" y="2825924"/>
            <a:ext cx="987534" cy="489064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702" y="4792073"/>
            <a:ext cx="3980197" cy="631131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806" y="5711383"/>
            <a:ext cx="4069124" cy="559263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2218765" y="2433918"/>
            <a:ext cx="1062317" cy="3920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603368" y="2433918"/>
            <a:ext cx="662961" cy="3600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52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Learning from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many situations it is hard to clearly specify how to behave.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But we could easily say provide examples on how to behave!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 these scenarios we want to build an agent that learns how to act.</a:t>
            </a:r>
          </a:p>
          <a:p>
            <a:pPr lvl="1"/>
            <a:r>
              <a:rPr lang="en-US" dirty="0" smtClean="0"/>
              <a:t>At least learns to 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930" y="1234440"/>
            <a:ext cx="2082905" cy="17145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5081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Optimization: Find the max of the log-likelihood function.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Let’s take the gradient of this function </a:t>
            </a:r>
            <a:r>
              <a:rPr lang="en-US" dirty="0" err="1" smtClean="0"/>
              <a:t>w.r.t</a:t>
            </a:r>
            <a:r>
              <a:rPr lang="en-US" dirty="0" smtClean="0"/>
              <a:t> to W and set it to zero and solve for W.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The gradient </a:t>
            </a:r>
            <a:r>
              <a:rPr lang="en-US" dirty="0" smtClean="0"/>
              <a:t>is the set of partial derivatives </a:t>
            </a:r>
            <a:r>
              <a:rPr lang="en-US" dirty="0" err="1" smtClean="0"/>
              <a:t>w.r.t</a:t>
            </a:r>
            <a:r>
              <a:rPr lang="en-US" dirty="0" smtClean="0"/>
              <a:t> each W</a:t>
            </a:r>
            <a:r>
              <a:rPr lang="en-US" baseline="-25000" dirty="0" smtClean="0"/>
              <a:t>i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 smtClean="0"/>
              <a:t>Set this to zero. Can you solve for W</a:t>
            </a:r>
            <a:r>
              <a:rPr lang="en-US" baseline="-25000" dirty="0" smtClean="0"/>
              <a:t>i</a:t>
            </a:r>
            <a:r>
              <a:rPr lang="en-US" dirty="0" smtClean="0"/>
              <a:t>?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865" y="1717606"/>
            <a:ext cx="4069124" cy="55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87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Optimization: Find the max of the log-likelihood function.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Let’s take the gradient of this function </a:t>
            </a:r>
            <a:r>
              <a:rPr lang="en-US" dirty="0" err="1" smtClean="0"/>
              <a:t>w.r.t</a:t>
            </a:r>
            <a:r>
              <a:rPr lang="en-US" dirty="0" smtClean="0"/>
              <a:t> to W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This is the set of partial derivatives </a:t>
            </a:r>
            <a:r>
              <a:rPr lang="en-US" dirty="0" err="1" smtClean="0"/>
              <a:t>w.r.t</a:t>
            </a:r>
            <a:r>
              <a:rPr lang="en-US" dirty="0" smtClean="0"/>
              <a:t> each W</a:t>
            </a:r>
            <a:r>
              <a:rPr lang="en-US" baseline="-25000" dirty="0" smtClean="0"/>
              <a:t>i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Where,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You can set this to zero but you cannot solve for W</a:t>
            </a:r>
            <a:r>
              <a:rPr lang="en-US" baseline="-25000" dirty="0" smtClean="0"/>
              <a:t>i</a:t>
            </a:r>
            <a:r>
              <a:rPr lang="en-US" dirty="0" smtClean="0"/>
              <a:t> because of the non-linearity!</a:t>
            </a:r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865" y="1717606"/>
            <a:ext cx="4069124" cy="559263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865" y="4455116"/>
            <a:ext cx="4283649" cy="559111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865" y="2931815"/>
            <a:ext cx="3974365" cy="53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679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to worry! Gradient Descent (Ascent) will save us.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510" y="1755040"/>
            <a:ext cx="1879600" cy="495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04731" y="2287788"/>
            <a:ext cx="710304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Idea:</a:t>
            </a:r>
          </a:p>
          <a:p>
            <a:r>
              <a:rPr lang="en-US" dirty="0"/>
              <a:t>	</a:t>
            </a:r>
            <a:r>
              <a:rPr lang="en-US" dirty="0" smtClean="0"/>
              <a:t>Start with W </a:t>
            </a:r>
            <a:r>
              <a:rPr lang="en-US" dirty="0" smtClean="0">
                <a:sym typeface="Wingdings"/>
              </a:rPr>
              <a:t> </a:t>
            </a:r>
            <a:r>
              <a:rPr lang="en-US" dirty="0" smtClean="0"/>
              <a:t>&lt;0, 0, …, 0&gt;</a:t>
            </a:r>
            <a:endParaRPr lang="en-US" b="1" dirty="0" smtClean="0"/>
          </a:p>
          <a:p>
            <a:r>
              <a:rPr lang="en-US" dirty="0"/>
              <a:t>	</a:t>
            </a:r>
            <a:r>
              <a:rPr lang="en-US" dirty="0" smtClean="0"/>
              <a:t>Find an update to W that will increase L(W)</a:t>
            </a:r>
          </a:p>
          <a:p>
            <a:r>
              <a:rPr lang="en-US" dirty="0"/>
              <a:t>	</a:t>
            </a:r>
            <a:r>
              <a:rPr lang="en-US" dirty="0" smtClean="0"/>
              <a:t>Iterate until some stopping criterion is met. </a:t>
            </a:r>
          </a:p>
          <a:p>
            <a:endParaRPr lang="en-US" sz="16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Under some conditions this procedure will find the maximum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04731" y="1256325"/>
            <a:ext cx="6833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Numerical method for the finding the maximum (and the </a:t>
            </a:r>
            <a:r>
              <a:rPr lang="en-US" dirty="0" err="1" smtClean="0"/>
              <a:t>arg</a:t>
            </a:r>
            <a:r>
              <a:rPr lang="en-US" dirty="0" smtClean="0"/>
              <a:t>-max).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504730" y="4345852"/>
            <a:ext cx="71030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Intuition:</a:t>
            </a:r>
          </a:p>
          <a:p>
            <a:endParaRPr lang="en-US" dirty="0"/>
          </a:p>
          <a:p>
            <a:r>
              <a:rPr lang="en-US" dirty="0" smtClean="0"/>
              <a:t>Gradient of a function at any point = slope of tangent plane at the point</a:t>
            </a:r>
          </a:p>
          <a:p>
            <a:endParaRPr lang="en-US" dirty="0" smtClean="0"/>
          </a:p>
          <a:p>
            <a:r>
              <a:rPr lang="en-US" dirty="0" smtClean="0"/>
              <a:t>The slope provides the direction in which the function increases most</a:t>
            </a:r>
            <a:r>
              <a:rPr lang="en-US" dirty="0"/>
              <a:t>	</a:t>
            </a:r>
          </a:p>
          <a:p>
            <a:r>
              <a:rPr lang="en-US" dirty="0" smtClean="0"/>
              <a:t>Take a small step in the gradient direction.</a:t>
            </a:r>
          </a:p>
        </p:txBody>
      </p:sp>
    </p:spTree>
    <p:extLst>
      <p:ext uri="{BB962C8B-B14F-4D97-AF65-F5344CB8AC3E}">
        <p14:creationId xmlns:p14="http://schemas.microsoft.com/office/powerpoint/2010/main" val="199352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to worry! Gradient Descent (Ascent) will save us.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981635" y="1253029"/>
            <a:ext cx="75589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Gradient Ascent Intuition:</a:t>
            </a:r>
          </a:p>
          <a:p>
            <a:endParaRPr lang="en-US" dirty="0"/>
          </a:p>
          <a:p>
            <a:r>
              <a:rPr lang="en-US" dirty="0" smtClean="0"/>
              <a:t>Gradient of a function at any point = slope of tangent plane at the point</a:t>
            </a:r>
          </a:p>
          <a:p>
            <a:endParaRPr lang="en-US" dirty="0" smtClean="0"/>
          </a:p>
          <a:p>
            <a:r>
              <a:rPr lang="en-US" dirty="0" smtClean="0"/>
              <a:t>- The slope provides the direction in which the function increases the most.</a:t>
            </a:r>
            <a:endParaRPr lang="en-US" dirty="0"/>
          </a:p>
          <a:p>
            <a:r>
              <a:rPr lang="en-US" dirty="0" smtClean="0"/>
              <a:t>- Take a small step in the gradient direction.</a:t>
            </a:r>
          </a:p>
        </p:txBody>
      </p:sp>
    </p:spTree>
    <p:extLst>
      <p:ext uri="{BB962C8B-B14F-4D97-AF65-F5344CB8AC3E}">
        <p14:creationId xmlns:p14="http://schemas.microsoft.com/office/powerpoint/2010/main" val="182674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to worry! Gradient Descent (Ascent) will save us.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981635" y="1253029"/>
            <a:ext cx="75589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Gradient Ascent Intuition:</a:t>
            </a:r>
          </a:p>
          <a:p>
            <a:endParaRPr lang="en-US" dirty="0"/>
          </a:p>
          <a:p>
            <a:r>
              <a:rPr lang="en-US" dirty="0" smtClean="0"/>
              <a:t>Gradient of a function at any point = slope of tangent plane at the </a:t>
            </a:r>
            <a:r>
              <a:rPr lang="en-US" dirty="0" smtClean="0"/>
              <a:t>point</a:t>
            </a:r>
            <a:endParaRPr lang="en-US" dirty="0" smtClean="0"/>
          </a:p>
          <a:p>
            <a:r>
              <a:rPr lang="en-US" dirty="0" smtClean="0"/>
              <a:t>- The slope provides the direction in which the function increases the most.</a:t>
            </a:r>
            <a:endParaRPr lang="en-US" dirty="0"/>
          </a:p>
          <a:p>
            <a:r>
              <a:rPr lang="en-US" dirty="0" smtClean="0"/>
              <a:t>- Take a small step </a:t>
            </a:r>
            <a:r>
              <a:rPr lang="en-US" dirty="0" smtClean="0"/>
              <a:t>along the gradient direction </a:t>
            </a:r>
            <a:r>
              <a:rPr lang="en-US" dirty="0" smtClean="0"/>
              <a:t>at the point.</a:t>
            </a:r>
            <a:endParaRPr lang="en-US" dirty="0" smtClean="0"/>
          </a:p>
        </p:txBody>
      </p:sp>
      <p:grpSp>
        <p:nvGrpSpPr>
          <p:cNvPr id="26" name="Group 25"/>
          <p:cNvGrpSpPr/>
          <p:nvPr/>
        </p:nvGrpSpPr>
        <p:grpSpPr>
          <a:xfrm>
            <a:off x="4300195" y="3455893"/>
            <a:ext cx="2859741" cy="3131174"/>
            <a:chOff x="1143000" y="4074455"/>
            <a:chExt cx="2859741" cy="3131174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1143000" y="4074455"/>
              <a:ext cx="0" cy="17077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1143000" y="5782235"/>
              <a:ext cx="2859741" cy="179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Arc 28"/>
            <p:cNvSpPr/>
            <p:nvPr/>
          </p:nvSpPr>
          <p:spPr>
            <a:xfrm rot="18582220">
              <a:off x="1283943" y="4585178"/>
              <a:ext cx="2577853" cy="2663050"/>
            </a:xfrm>
            <a:prstGeom prst="arc">
              <a:avLst>
                <a:gd name="adj1" fmla="val 14267207"/>
                <a:gd name="adj2" fmla="val 2516315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/>
            <p:nvPr/>
          </p:nvCxnSpPr>
          <p:spPr>
            <a:xfrm flipH="1" flipV="1">
              <a:off x="2998693" y="4715135"/>
              <a:ext cx="2865" cy="10671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2572869" y="4457700"/>
              <a:ext cx="1114489" cy="56141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 flipH="1">
              <a:off x="2572869" y="6118412"/>
              <a:ext cx="124896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Right Arrow 36"/>
          <p:cNvSpPr/>
          <p:nvPr/>
        </p:nvSpPr>
        <p:spPr>
          <a:xfrm>
            <a:off x="3294528" y="4119847"/>
            <a:ext cx="779929" cy="28070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7491093" y="4128537"/>
            <a:ext cx="779929" cy="28070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6033250" y="5117376"/>
            <a:ext cx="94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42" name="TextBox 41"/>
          <p:cNvSpPr txBox="1"/>
          <p:nvPr/>
        </p:nvSpPr>
        <p:spPr>
          <a:xfrm>
            <a:off x="726143" y="5726224"/>
            <a:ext cx="71269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  <a:r>
              <a:rPr lang="en-US" dirty="0" smtClean="0"/>
              <a:t>’(x</a:t>
            </a:r>
            <a:r>
              <a:rPr lang="en-US" baseline="30000" dirty="0" smtClean="0"/>
              <a:t>0</a:t>
            </a:r>
            <a:r>
              <a:rPr lang="en-US" dirty="0" smtClean="0"/>
              <a:t>) is the slope of the tangent at x</a:t>
            </a:r>
            <a:r>
              <a:rPr lang="en-US" baseline="30000" dirty="0" smtClean="0"/>
              <a:t>0 </a:t>
            </a:r>
            <a:r>
              <a:rPr lang="en-US" dirty="0" smtClean="0"/>
              <a:t> to f(x).</a:t>
            </a:r>
          </a:p>
          <a:p>
            <a:endParaRPr lang="en-US" dirty="0" smtClean="0"/>
          </a:p>
          <a:p>
            <a:r>
              <a:rPr lang="en-US" dirty="0" smtClean="0"/>
              <a:t>If it is positive it tells us increasing x will increase value of f(x).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671664" y="3482787"/>
            <a:ext cx="2914220" cy="3131174"/>
            <a:chOff x="201019" y="3482787"/>
            <a:chExt cx="2914220" cy="3131174"/>
          </a:xfrm>
        </p:grpSpPr>
        <p:grpSp>
          <p:nvGrpSpPr>
            <p:cNvPr id="18" name="Group 17"/>
            <p:cNvGrpSpPr/>
            <p:nvPr/>
          </p:nvGrpSpPr>
          <p:grpSpPr>
            <a:xfrm>
              <a:off x="255498" y="3482787"/>
              <a:ext cx="2859741" cy="3131174"/>
              <a:chOff x="1143000" y="4074455"/>
              <a:chExt cx="2859741" cy="3131174"/>
            </a:xfrm>
          </p:grpSpPr>
          <p:cxnSp>
            <p:nvCxnSpPr>
              <p:cNvPr id="4" name="Straight Connector 3"/>
              <p:cNvCxnSpPr/>
              <p:nvPr/>
            </p:nvCxnSpPr>
            <p:spPr>
              <a:xfrm>
                <a:off x="1143000" y="4074455"/>
                <a:ext cx="0" cy="170778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Connector 5"/>
              <p:cNvCxnSpPr/>
              <p:nvPr/>
            </p:nvCxnSpPr>
            <p:spPr>
              <a:xfrm flipH="1">
                <a:off x="1143000" y="5782235"/>
                <a:ext cx="2859741" cy="179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Arc 6"/>
              <p:cNvSpPr/>
              <p:nvPr/>
            </p:nvSpPr>
            <p:spPr>
              <a:xfrm rot="18582220">
                <a:off x="1283943" y="4585178"/>
                <a:ext cx="2577853" cy="2663050"/>
              </a:xfrm>
              <a:prstGeom prst="arc">
                <a:avLst>
                  <a:gd name="adj1" fmla="val 14267207"/>
                  <a:gd name="adj2" fmla="val 2516315"/>
                </a:avLst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/>
              <p:cNvCxnSpPr/>
              <p:nvPr/>
            </p:nvCxnSpPr>
            <p:spPr>
              <a:xfrm flipH="1" flipV="1">
                <a:off x="1801905" y="4803963"/>
                <a:ext cx="2" cy="978272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V="1">
                <a:off x="1331259" y="4502526"/>
                <a:ext cx="941293" cy="60287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V="1">
                <a:off x="1452282" y="6118412"/>
                <a:ext cx="1120587" cy="1344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TextBox 38"/>
            <p:cNvSpPr txBox="1"/>
            <p:nvPr/>
          </p:nvSpPr>
          <p:spPr>
            <a:xfrm>
              <a:off x="740677" y="5144703"/>
              <a:ext cx="9457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x</a:t>
              </a:r>
              <a:r>
                <a:rPr lang="en-US" baseline="30000" dirty="0" smtClean="0"/>
                <a:t>0</a:t>
              </a:r>
              <a:endParaRPr lang="en-US" baseline="300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945095" y="3750515"/>
              <a:ext cx="5945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</a:t>
              </a:r>
              <a:r>
                <a:rPr lang="en-US" dirty="0" smtClean="0"/>
                <a:t>(x)</a:t>
              </a:r>
              <a:endParaRPr lang="en-US" dirty="0"/>
            </a:p>
          </p:txBody>
        </p:sp>
        <p:sp>
          <p:nvSpPr>
            <p:cNvPr id="50" name="TextBox 49"/>
            <p:cNvSpPr txBox="1"/>
            <p:nvPr/>
          </p:nvSpPr>
          <p:spPr>
            <a:xfrm rot="19587670">
              <a:off x="201019" y="3577373"/>
              <a:ext cx="19172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y = f’(x) + c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48540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Ascent: Update rule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0" y="793752"/>
            <a:ext cx="9144000" cy="5765073"/>
          </a:xfrm>
        </p:spPr>
        <p:txBody>
          <a:bodyPr/>
          <a:lstStyle/>
          <a:p>
            <a:r>
              <a:rPr lang="en-US" dirty="0" smtClean="0"/>
              <a:t>Rule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Recall the partial derivative is: 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Two things to note:</a:t>
            </a:r>
            <a:endParaRPr lang="en-US" dirty="0"/>
          </a:p>
          <a:p>
            <a:pPr lvl="1"/>
            <a:r>
              <a:rPr lang="en-US" dirty="0" smtClean="0"/>
              <a:t>Current estimate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Error term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Update rule per W</a:t>
            </a:r>
            <a:r>
              <a:rPr lang="en-US" baseline="-25000" dirty="0" smtClean="0"/>
              <a:t>i</a:t>
            </a:r>
            <a:r>
              <a:rPr lang="en-US" dirty="0" smtClean="0"/>
              <a:t> :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1600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Ascent: Update rule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3061" y="1507502"/>
            <a:ext cx="165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where,</a:t>
            </a:r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835" y="1757036"/>
            <a:ext cx="4433560" cy="599954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215" y="1096107"/>
            <a:ext cx="3860800" cy="3810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645" y="2635856"/>
            <a:ext cx="4283649" cy="559111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645" y="3303943"/>
            <a:ext cx="3725375" cy="569031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420" y="3953990"/>
            <a:ext cx="3570440" cy="5587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389150" y="3923500"/>
            <a:ext cx="2526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 term!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389150" y="3365311"/>
            <a:ext cx="2161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estimate!</a:t>
            </a:r>
            <a:endParaRPr lang="en-US" dirty="0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850" y="4769048"/>
            <a:ext cx="4520545" cy="513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6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Ascent: Termination, Convergence, and Alternatives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0759" y="1728797"/>
            <a:ext cx="784248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1) When to stop updating?</a:t>
            </a:r>
            <a:endParaRPr lang="en-US" dirty="0" smtClean="0"/>
          </a:p>
          <a:p>
            <a:r>
              <a:rPr lang="en-US" dirty="0" smtClean="0"/>
              <a:t>	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	</a:t>
            </a:r>
            <a:endParaRPr lang="en-US" dirty="0" smtClean="0"/>
          </a:p>
          <a:p>
            <a:endParaRPr lang="en-US" b="1" dirty="0" smtClean="0"/>
          </a:p>
          <a:p>
            <a:r>
              <a:rPr lang="en-US" dirty="0" smtClean="0"/>
              <a:t>2) Convergence </a:t>
            </a:r>
            <a:r>
              <a:rPr lang="en-US" dirty="0" smtClean="0"/>
              <a:t>Guarantee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3) Alternatives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0882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0759" y="1728797"/>
            <a:ext cx="78424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When to stop updating?</a:t>
            </a:r>
            <a:endParaRPr lang="en-US" dirty="0" smtClean="0"/>
          </a:p>
          <a:p>
            <a:r>
              <a:rPr lang="en-US" dirty="0" smtClean="0"/>
              <a:t>	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Stop </a:t>
            </a:r>
            <a:r>
              <a:rPr lang="en-US" dirty="0" smtClean="0"/>
              <a:t>when W doesn’t change anymore. </a:t>
            </a:r>
            <a:endParaRPr lang="en-US" dirty="0"/>
          </a:p>
          <a:p>
            <a:r>
              <a:rPr lang="en-US" dirty="0" smtClean="0"/>
              <a:t>	For </a:t>
            </a:r>
            <a:r>
              <a:rPr lang="en-US" dirty="0" smtClean="0"/>
              <a:t>a fixed step size, W will eventually converge. 	(Why?)</a:t>
            </a:r>
          </a:p>
          <a:p>
            <a:endParaRPr lang="en-US" b="1" dirty="0" smtClean="0"/>
          </a:p>
          <a:p>
            <a:r>
              <a:rPr lang="en-US" b="1" dirty="0" smtClean="0"/>
              <a:t>Convergence </a:t>
            </a:r>
            <a:r>
              <a:rPr lang="en-US" b="1" dirty="0" smtClean="0"/>
              <a:t>Guarantee</a:t>
            </a:r>
            <a:endParaRPr lang="en-US" b="1" dirty="0"/>
          </a:p>
          <a:p>
            <a:r>
              <a:rPr lang="en-US" dirty="0" smtClean="0"/>
              <a:t>	If L(W) is concave (which it is here), GA will converge to global maximum.   </a:t>
            </a:r>
          </a:p>
          <a:p>
            <a:endParaRPr lang="en-US" dirty="0"/>
          </a:p>
          <a:p>
            <a:r>
              <a:rPr lang="en-US" b="1" dirty="0" smtClean="0"/>
              <a:t>Alternatives</a:t>
            </a:r>
            <a:endParaRPr lang="en-US" b="1" dirty="0"/>
          </a:p>
          <a:p>
            <a:pPr lvl="1"/>
            <a:r>
              <a:rPr lang="en-US" dirty="0" smtClean="0"/>
              <a:t>BFGS </a:t>
            </a:r>
            <a:r>
              <a:rPr lang="en-US" dirty="0"/>
              <a:t>(</a:t>
            </a:r>
            <a:r>
              <a:rPr lang="en-US" dirty="0" err="1"/>
              <a:t>Weka</a:t>
            </a:r>
            <a:r>
              <a:rPr lang="en-US" dirty="0"/>
              <a:t>) and L-BFGS </a:t>
            </a:r>
          </a:p>
          <a:p>
            <a:pPr lvl="1"/>
            <a:r>
              <a:rPr lang="en-US" dirty="0"/>
              <a:t>Use L(W) and its gradient as </a:t>
            </a:r>
            <a:r>
              <a:rPr lang="en-US" dirty="0" smtClean="0"/>
              <a:t>sub-routines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Overfitting and Regularization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76518" y="962870"/>
            <a:ext cx="83619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Over-fitting</a:t>
            </a:r>
            <a:r>
              <a:rPr lang="en-US" b="1" dirty="0" smtClean="0"/>
              <a:t>: 	</a:t>
            </a:r>
            <a:r>
              <a:rPr lang="en-US" dirty="0" smtClean="0"/>
              <a:t>As you add more features i.e., parameters to your model</a:t>
            </a:r>
            <a:r>
              <a:rPr lang="en-US" dirty="0"/>
              <a:t> 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The </a:t>
            </a:r>
            <a:r>
              <a:rPr lang="en-US" dirty="0" smtClean="0"/>
              <a:t>complexity of the model increases.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The error decreases in training because you have more freedom to fit function.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At the same time you might be </a:t>
            </a:r>
            <a:r>
              <a:rPr lang="en-US" i="1" u="sng" dirty="0" smtClean="0"/>
              <a:t>over fitting</a:t>
            </a:r>
            <a:r>
              <a:rPr lang="en-US" dirty="0" smtClean="0"/>
              <a:t> to some noise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This means your performance on unseen examples will suffer.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926632" y="5784604"/>
            <a:ext cx="552998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2926632" y="2702859"/>
            <a:ext cx="0" cy="30817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10044" y="3837995"/>
            <a:ext cx="190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Error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22222" y="6047450"/>
            <a:ext cx="563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Model complexity</a:t>
            </a:r>
          </a:p>
        </p:txBody>
      </p:sp>
    </p:spTree>
    <p:extLst>
      <p:ext uri="{BB962C8B-B14F-4D97-AF65-F5344CB8AC3E}">
        <p14:creationId xmlns:p14="http://schemas.microsoft.com/office/powerpoint/2010/main" val="30862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Learning from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 smtClean="0"/>
          </a:p>
          <a:p>
            <a:r>
              <a:rPr lang="en-US" dirty="0" smtClean="0"/>
              <a:t>Machine learning is a field devoted to this subject. </a:t>
            </a:r>
          </a:p>
          <a:p>
            <a:pPr lvl="1"/>
            <a:r>
              <a:rPr lang="en-US" dirty="0" smtClean="0"/>
              <a:t>Remarkable progress and is invaluable in today’s society.</a:t>
            </a:r>
          </a:p>
          <a:p>
            <a:pPr lvl="1"/>
            <a:r>
              <a:rPr lang="en-US" dirty="0" smtClean="0"/>
              <a:t>Many varieties of algorithms exist.</a:t>
            </a:r>
          </a:p>
          <a:p>
            <a:pPr lvl="1"/>
            <a:r>
              <a:rPr lang="en-US" dirty="0" smtClean="0"/>
              <a:t>Empirical results are much more exciting than the theoretical gloom </a:t>
            </a:r>
            <a:r>
              <a:rPr lang="en-US" dirty="0" smtClean="0">
                <a:sym typeface="Wingdings"/>
              </a:rPr>
              <a:t>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Large data and cheap compute has lead to fantastic applications.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285" y="3671924"/>
            <a:ext cx="2256956" cy="14954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351" y="3671923"/>
            <a:ext cx="2305279" cy="14954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0896" y="3671923"/>
            <a:ext cx="3278512" cy="149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1449602"/>
            <a:ext cx="7928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				Over-fitting</a:t>
            </a:r>
            <a:endParaRPr lang="en-US" b="1" dirty="0" smtClean="0"/>
          </a:p>
          <a:p>
            <a:r>
              <a:rPr lang="en-US" dirty="0" smtClean="0"/>
              <a:t>				Training error decreases but not test error!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926632" y="5784604"/>
            <a:ext cx="552998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2926632" y="2153695"/>
            <a:ext cx="0" cy="36309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Arc 6"/>
          <p:cNvSpPr/>
          <p:nvPr/>
        </p:nvSpPr>
        <p:spPr>
          <a:xfrm>
            <a:off x="3152685" y="566035"/>
            <a:ext cx="7449454" cy="4828583"/>
          </a:xfrm>
          <a:prstGeom prst="arc">
            <a:avLst>
              <a:gd name="adj1" fmla="val 5322816"/>
              <a:gd name="adj2" fmla="val 10782230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c 7"/>
          <p:cNvSpPr/>
          <p:nvPr/>
        </p:nvSpPr>
        <p:spPr>
          <a:xfrm>
            <a:off x="3318891" y="1211481"/>
            <a:ext cx="4025300" cy="3451970"/>
          </a:xfrm>
          <a:prstGeom prst="arc">
            <a:avLst>
              <a:gd name="adj1" fmla="val 1064670"/>
              <a:gd name="adj2" fmla="val 10782230"/>
            </a:avLst>
          </a:prstGeom>
          <a:ln>
            <a:solidFill>
              <a:schemeClr val="accent5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10044" y="3837995"/>
            <a:ext cx="190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Error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22222" y="6047450"/>
            <a:ext cx="563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Model complexity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23948" y="4914842"/>
            <a:ext cx="2029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Training 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252446" y="4022661"/>
            <a:ext cx="2029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Test/Validation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921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66520" y="2887575"/>
            <a:ext cx="5297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&gt; Fix?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866520" y="4498572"/>
            <a:ext cx="5084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&gt; Update </a:t>
            </a:r>
            <a:r>
              <a:rPr lang="en-US" dirty="0" smtClean="0"/>
              <a:t>rule with </a:t>
            </a:r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66520" y="1580347"/>
            <a:ext cx="6598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&gt; Issue Over </a:t>
            </a:r>
            <a:r>
              <a:rPr lang="en-US" dirty="0" smtClean="0"/>
              <a:t>fitting </a:t>
            </a:r>
            <a:r>
              <a:rPr lang="en-US" dirty="0"/>
              <a:t>r</a:t>
            </a:r>
            <a:r>
              <a:rPr lang="en-US" dirty="0" smtClean="0"/>
              <a:t>esults in large W </a:t>
            </a:r>
            <a:r>
              <a:rPr lang="en-US" dirty="0" smtClean="0"/>
              <a:t>values.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208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14120" y="3036613"/>
            <a:ext cx="5297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Add a penalty term to the Log-likelihood function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14119" y="4657000"/>
            <a:ext cx="5084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Update rule with regularization parameter</a:t>
            </a:r>
            <a:endParaRPr lang="en-US" dirty="0"/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3" y="5174671"/>
            <a:ext cx="6972300" cy="6731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968" y="3506006"/>
            <a:ext cx="3314700" cy="685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6520" y="1580347"/>
            <a:ext cx="65982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 fitting </a:t>
            </a:r>
            <a:r>
              <a:rPr lang="en-US" dirty="0"/>
              <a:t>r</a:t>
            </a:r>
            <a:r>
              <a:rPr lang="en-US" dirty="0" smtClean="0"/>
              <a:t>esults in large W values.</a:t>
            </a:r>
          </a:p>
          <a:p>
            <a:endParaRPr lang="en-US" dirty="0"/>
          </a:p>
          <a:p>
            <a:r>
              <a:rPr lang="en-US" dirty="0" smtClean="0"/>
              <a:t>	Regularization aims to enforce sparsity. i.e., small W</a:t>
            </a:r>
          </a:p>
        </p:txBody>
      </p:sp>
    </p:spTree>
    <p:extLst>
      <p:ext uri="{BB962C8B-B14F-4D97-AF65-F5344CB8AC3E}">
        <p14:creationId xmlns:p14="http://schemas.microsoft.com/office/powerpoint/2010/main" val="21625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8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Extending Logistic Regression to Multiple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3777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Discriminative version of Naïve Bayes</a:t>
            </a:r>
          </a:p>
          <a:p>
            <a:pPr lvl="1"/>
            <a:r>
              <a:rPr lang="en-US" dirty="0" smtClean="0"/>
              <a:t>Models the class conditional directly. </a:t>
            </a:r>
          </a:p>
          <a:p>
            <a:endParaRPr lang="en-US" dirty="0"/>
          </a:p>
          <a:p>
            <a:r>
              <a:rPr lang="en-US" dirty="0" smtClean="0"/>
              <a:t>Often the first choice when the feature set is not too large.</a:t>
            </a:r>
          </a:p>
          <a:p>
            <a:pPr lvl="1"/>
            <a:r>
              <a:rPr lang="en-US" dirty="0" smtClean="0"/>
              <a:t>Especially for binary classification. </a:t>
            </a:r>
          </a:p>
          <a:p>
            <a:endParaRPr lang="en-US" dirty="0" smtClean="0"/>
          </a:p>
          <a:p>
            <a:r>
              <a:rPr lang="en-US" dirty="0" smtClean="0"/>
              <a:t>Easily extends to multiple classes</a:t>
            </a:r>
          </a:p>
          <a:p>
            <a:pPr lvl="1"/>
            <a:r>
              <a:rPr lang="en-US" dirty="0" smtClean="0"/>
              <a:t>Maximum entropy classifier 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Useful references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dirty="0"/>
              <a:t>Generative and Discriminative Classifiers (Chapter 1), Machine Learning, Tom Mitchell.</a:t>
            </a:r>
          </a:p>
          <a:p>
            <a:pPr lvl="1"/>
            <a:r>
              <a:rPr lang="en-US" dirty="0"/>
              <a:t>On Discriminative vs. Generative Classifiers: A comparison of Logistic Regression and Naïve Bayes, Ng and Jordan, NIPS 2002.  </a:t>
            </a:r>
          </a:p>
          <a:p>
            <a:pPr lvl="1"/>
            <a:r>
              <a:rPr lang="en-US" dirty="0"/>
              <a:t>Andrew Ng’s </a:t>
            </a:r>
            <a:r>
              <a:rPr lang="en-US" dirty="0" err="1"/>
              <a:t>Coursera</a:t>
            </a:r>
            <a:r>
              <a:rPr lang="en-US" dirty="0"/>
              <a:t> Lectures on Logistic </a:t>
            </a:r>
            <a:r>
              <a:rPr lang="en-US" dirty="0" smtClean="0"/>
              <a:t>Regression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class.coursera.org</a:t>
            </a:r>
            <a:r>
              <a:rPr lang="en-US" dirty="0"/>
              <a:t>/ml-003/lecture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606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Methods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5340"/>
            <a:ext cx="9144000" cy="522732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28899" y="6269922"/>
            <a:ext cx="36862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/surveys/2017</a:t>
            </a:r>
          </a:p>
        </p:txBody>
      </p:sp>
    </p:spTree>
    <p:extLst>
      <p:ext uri="{BB962C8B-B14F-4D97-AF65-F5344CB8AC3E}">
        <p14:creationId xmlns:p14="http://schemas.microsoft.com/office/powerpoint/2010/main" val="20219424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Learning: 	Big picture thoughts.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93752"/>
            <a:ext cx="9144000" cy="5970119"/>
          </a:xfrm>
        </p:spPr>
        <p:txBody>
          <a:bodyPr>
            <a:normAutofit/>
          </a:bodyPr>
          <a:lstStyle/>
          <a:p>
            <a:r>
              <a:rPr lang="en-US" dirty="0" smtClean="0"/>
              <a:t>We have excellent approaches for what to do when we have labeled examples. </a:t>
            </a:r>
          </a:p>
          <a:p>
            <a:pPr lvl="1"/>
            <a:r>
              <a:rPr lang="en-US" dirty="0" smtClean="0"/>
              <a:t>We can do simple classification to more difficult structure predictions.</a:t>
            </a:r>
          </a:p>
          <a:p>
            <a:pPr lvl="1"/>
            <a:r>
              <a:rPr lang="en-US" dirty="0" smtClean="0"/>
              <a:t>We still do much of the work, feature engineering, setting up objective functions.</a:t>
            </a:r>
          </a:p>
          <a:p>
            <a:pPr lvl="1"/>
            <a:r>
              <a:rPr lang="en-US" dirty="0" smtClean="0"/>
              <a:t>Our learning is not robust. Easily fooled by adversarial examples. </a:t>
            </a:r>
          </a:p>
          <a:p>
            <a:pPr lvl="1"/>
            <a:endParaRPr lang="en-US" dirty="0"/>
          </a:p>
          <a:p>
            <a:r>
              <a:rPr lang="en-US" dirty="0" smtClean="0"/>
              <a:t>Deep learning aims to get models to figure out the features on their own.</a:t>
            </a:r>
          </a:p>
          <a:p>
            <a:pPr lvl="1"/>
            <a:r>
              <a:rPr lang="en-US" dirty="0" smtClean="0"/>
              <a:t>We still do much of the work, but now in engineering the architecture.</a:t>
            </a:r>
          </a:p>
          <a:p>
            <a:endParaRPr lang="en-US" dirty="0"/>
          </a:p>
          <a:p>
            <a:r>
              <a:rPr lang="en-US" dirty="0" smtClean="0"/>
              <a:t>Unsupervised learning aims to get rid of labels</a:t>
            </a:r>
          </a:p>
          <a:p>
            <a:pPr lvl="1"/>
            <a:r>
              <a:rPr lang="en-US" dirty="0" smtClean="0"/>
              <a:t>We have very little success in this space.</a:t>
            </a:r>
          </a:p>
          <a:p>
            <a:endParaRPr lang="en-US" dirty="0"/>
          </a:p>
          <a:p>
            <a:r>
              <a:rPr lang="en-US" dirty="0" smtClean="0"/>
              <a:t>Humans generalize from few examples very quickly.</a:t>
            </a:r>
          </a:p>
          <a:p>
            <a:pPr lvl="1"/>
            <a:r>
              <a:rPr lang="en-US" dirty="0" smtClean="0"/>
              <a:t>One-shot and zero-shot learning are in infancy.</a:t>
            </a:r>
          </a:p>
          <a:p>
            <a:pPr lvl="1"/>
            <a:endParaRPr lang="en-US" dirty="0"/>
          </a:p>
          <a:p>
            <a:r>
              <a:rPr lang="en-US" dirty="0" smtClean="0"/>
              <a:t>Our learning for one problem doesn’t easily translate to other tasks.</a:t>
            </a:r>
          </a:p>
          <a:p>
            <a:pPr lvl="1"/>
            <a:r>
              <a:rPr lang="en-US" dirty="0" smtClean="0"/>
              <a:t>We have some idea for how to transfer to other domains but same task.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Interactive/immersive learning is going to be key in next steps. 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20835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 here.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78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85800" y="1394379"/>
            <a:ext cx="7770813" cy="6212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Find a function </a:t>
            </a:r>
            <a:r>
              <a:rPr lang="en-US" b="1" dirty="0" smtClean="0"/>
              <a:t>h</a:t>
            </a:r>
            <a:r>
              <a:rPr lang="en-US" dirty="0" smtClean="0"/>
              <a:t> that approximates P(Y|X) directly.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61997" y="52323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337" y="4272900"/>
            <a:ext cx="4165600" cy="3175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337" y="2988966"/>
            <a:ext cx="2692400" cy="317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85800" y="3672334"/>
            <a:ext cx="7770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If Y is binary, we have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800" y="2443624"/>
            <a:ext cx="7770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i.e., we want a </a:t>
            </a:r>
            <a:r>
              <a:rPr lang="en-US" sz="2000" b="1" dirty="0" smtClean="0"/>
              <a:t>h </a:t>
            </a:r>
            <a:r>
              <a:rPr lang="en-US" sz="2000" dirty="0" smtClean="0"/>
              <a:t>such that: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800682" y="5411849"/>
            <a:ext cx="6833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 </a:t>
            </a:r>
            <a:r>
              <a:rPr lang="en-US" dirty="0" smtClean="0"/>
              <a:t>is constrained:</a:t>
            </a:r>
          </a:p>
        </p:txBody>
      </p: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532" y="5895046"/>
            <a:ext cx="17653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48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1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Function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961997" y="52323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764" y="3038745"/>
            <a:ext cx="5092916" cy="3176932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5757" y="6391238"/>
            <a:ext cx="152685" cy="152685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371" y="4186563"/>
            <a:ext cx="825500" cy="6604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89871" y="1380574"/>
            <a:ext cx="5606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logistic function meets the range constraint.</a:t>
            </a:r>
            <a:endParaRPr lang="en-US" dirty="0"/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971" y="2002970"/>
            <a:ext cx="18161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52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learning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Supervised</a:t>
            </a:r>
          </a:p>
          <a:p>
            <a:pPr lvl="1"/>
            <a:r>
              <a:rPr lang="en-US" dirty="0" smtClean="0"/>
              <a:t>When you have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Unsupervised</a:t>
            </a:r>
          </a:p>
          <a:p>
            <a:pPr lvl="1"/>
            <a:r>
              <a:rPr lang="en-US" dirty="0" smtClean="0"/>
              <a:t>When you don</a:t>
            </a:r>
            <a:r>
              <a:rPr lang="fr-FR" dirty="0" smtClean="0"/>
              <a:t>’</a:t>
            </a:r>
            <a:r>
              <a:rPr lang="en-US" dirty="0" smtClean="0"/>
              <a:t>t have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Semi-supervised</a:t>
            </a:r>
          </a:p>
          <a:p>
            <a:pPr lvl="1"/>
            <a:r>
              <a:rPr lang="en-US" dirty="0" smtClean="0"/>
              <a:t>When you have 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Reinforcement Learning</a:t>
            </a:r>
          </a:p>
          <a:p>
            <a:pPr lvl="1"/>
            <a:r>
              <a:rPr lang="en-US" dirty="0" smtClean="0"/>
              <a:t>When you have </a:t>
            </a:r>
          </a:p>
        </p:txBody>
      </p:sp>
    </p:spTree>
    <p:extLst>
      <p:ext uri="{BB962C8B-B14F-4D97-AF65-F5344CB8AC3E}">
        <p14:creationId xmlns:p14="http://schemas.microsoft.com/office/powerpoint/2010/main" val="68880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Function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961997" y="52323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153" y="1808552"/>
            <a:ext cx="2743200" cy="317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24926" y="1339157"/>
            <a:ext cx="7531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Typically, X is a n-dimensional feature vector.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24926" y="2692119"/>
            <a:ext cx="7206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set </a:t>
            </a:r>
            <a:r>
              <a:rPr lang="en-US" b="1" dirty="0" smtClean="0"/>
              <a:t>h </a:t>
            </a:r>
            <a:r>
              <a:rPr lang="en-US" dirty="0" smtClean="0"/>
              <a:t>to be the logistic function </a:t>
            </a:r>
          </a:p>
          <a:p>
            <a:r>
              <a:rPr lang="en-US" dirty="0"/>
              <a:t>	</a:t>
            </a:r>
            <a:r>
              <a:rPr lang="en-US" dirty="0" smtClean="0"/>
              <a:t>-- Over a linear combination of X parameterized by W.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242437" y="4310573"/>
            <a:ext cx="6046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dirty="0" smtClean="0"/>
              <a:t>here,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242437" y="5601706"/>
            <a:ext cx="6888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fully specify </a:t>
            </a:r>
            <a:r>
              <a:rPr lang="en-US" b="1" dirty="0" smtClean="0"/>
              <a:t>h </a:t>
            </a:r>
            <a:r>
              <a:rPr lang="en-US" dirty="0" smtClean="0"/>
              <a:t>we only need to specify W.</a:t>
            </a:r>
            <a:endParaRPr lang="en-US" dirty="0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153" y="4491780"/>
            <a:ext cx="1714245" cy="62762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503" y="3410017"/>
            <a:ext cx="27305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3" grpId="0"/>
      <p:bldP spid="1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961997" y="52323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90243" y="1131047"/>
            <a:ext cx="6197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Assume that we have chosen a particular W.</a:t>
            </a:r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813" y="3216745"/>
            <a:ext cx="2235200" cy="292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90243" y="4050241"/>
            <a:ext cx="456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</a:t>
            </a:r>
            <a:r>
              <a:rPr lang="en-US" b="1" dirty="0" smtClean="0"/>
              <a:t>h </a:t>
            </a:r>
            <a:r>
              <a:rPr lang="en-US" dirty="0" smtClean="0"/>
              <a:t>the classification rule becomes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842643" y="4973490"/>
            <a:ext cx="456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Or,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90243" y="2208470"/>
            <a:ext cx="63502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We can use the following rule to classify a new instance X:</a:t>
            </a:r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969" y="2705925"/>
            <a:ext cx="5842000" cy="3175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956" y="4666371"/>
            <a:ext cx="4318000" cy="3175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956" y="5601706"/>
            <a:ext cx="30099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37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8" grpId="0"/>
      <p:bldP spid="21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Learning: </a:t>
            </a:r>
            <a:r>
              <a:rPr lang="en-US" dirty="0"/>
              <a:t>What W to use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latin typeface="+mn-lt"/>
              </a:rPr>
              <a:t>	</a:t>
            </a:r>
          </a:p>
          <a:p>
            <a:pPr marL="0" indent="0">
              <a:buNone/>
            </a:pPr>
            <a:r>
              <a:rPr lang="en-US" b="1" dirty="0" smtClean="0">
                <a:latin typeface="+mn-lt"/>
              </a:rPr>
              <a:t>	Idea: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	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	Find a W such that P(Y|X;W) agrees with the training data.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	For </a:t>
            </a:r>
            <a:r>
              <a:rPr lang="en-US" dirty="0">
                <a:latin typeface="+mn-lt"/>
              </a:rPr>
              <a:t>each instance X</a:t>
            </a:r>
            <a:r>
              <a:rPr lang="en-US" baseline="30000" dirty="0">
                <a:latin typeface="+mn-lt"/>
              </a:rPr>
              <a:t>l </a:t>
            </a:r>
            <a:r>
              <a:rPr lang="en-US" dirty="0">
                <a:latin typeface="+mn-lt"/>
              </a:rPr>
              <a:t>in the training data</a:t>
            </a:r>
            <a:r>
              <a:rPr lang="en-US" dirty="0" smtClean="0">
                <a:latin typeface="+mn-lt"/>
              </a:rPr>
              <a:t>:	</a:t>
            </a:r>
          </a:p>
          <a:p>
            <a:pPr marL="0" indent="0">
              <a:buNone/>
            </a:pPr>
            <a:r>
              <a:rPr lang="en-US" dirty="0">
                <a:latin typeface="+mn-lt"/>
              </a:rPr>
              <a:t>	</a:t>
            </a:r>
            <a:r>
              <a:rPr lang="en-US" dirty="0" smtClean="0">
                <a:latin typeface="+mn-lt"/>
              </a:rPr>
              <a:t>	P</a:t>
            </a:r>
            <a:r>
              <a:rPr lang="en-US" dirty="0">
                <a:latin typeface="+mn-lt"/>
              </a:rPr>
              <a:t>(Y</a:t>
            </a:r>
            <a:r>
              <a:rPr lang="en-US" baseline="30000" dirty="0">
                <a:latin typeface="+mn-lt"/>
              </a:rPr>
              <a:t>l</a:t>
            </a:r>
            <a:r>
              <a:rPr lang="en-US" dirty="0">
                <a:latin typeface="+mn-lt"/>
              </a:rPr>
              <a:t> = 1 | X</a:t>
            </a:r>
            <a:r>
              <a:rPr lang="en-US" baseline="30000" dirty="0">
                <a:latin typeface="+mn-lt"/>
              </a:rPr>
              <a:t>l</a:t>
            </a:r>
            <a:r>
              <a:rPr lang="en-US" dirty="0">
                <a:latin typeface="+mn-lt"/>
              </a:rPr>
              <a:t>; W) </a:t>
            </a:r>
            <a:r>
              <a:rPr lang="en-US" dirty="0" smtClean="0">
                <a:latin typeface="+mn-lt"/>
                <a:sym typeface="Wingdings"/>
              </a:rPr>
              <a:t> </a:t>
            </a:r>
            <a:r>
              <a:rPr lang="en-US" dirty="0" smtClean="0">
                <a:latin typeface="+mn-lt"/>
              </a:rPr>
              <a:t> 1 </a:t>
            </a:r>
            <a:r>
              <a:rPr lang="en-US" dirty="0">
                <a:latin typeface="+mn-lt"/>
              </a:rPr>
              <a:t>if instance X</a:t>
            </a:r>
            <a:r>
              <a:rPr lang="en-US" baseline="30000" dirty="0">
                <a:latin typeface="+mn-lt"/>
              </a:rPr>
              <a:t>l</a:t>
            </a:r>
            <a:r>
              <a:rPr lang="en-US" dirty="0">
                <a:latin typeface="+mn-lt"/>
              </a:rPr>
              <a:t> belongs to class 1.</a:t>
            </a: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	</a:t>
            </a:r>
            <a:r>
              <a:rPr lang="en-US" dirty="0">
                <a:latin typeface="+mn-lt"/>
              </a:rPr>
              <a:t>	P(Y</a:t>
            </a:r>
            <a:r>
              <a:rPr lang="en-US" baseline="30000" dirty="0">
                <a:latin typeface="+mn-lt"/>
              </a:rPr>
              <a:t>l</a:t>
            </a:r>
            <a:r>
              <a:rPr lang="en-US" dirty="0">
                <a:latin typeface="+mn-lt"/>
              </a:rPr>
              <a:t> = 1 | X</a:t>
            </a:r>
            <a:r>
              <a:rPr lang="en-US" baseline="30000" dirty="0">
                <a:latin typeface="+mn-lt"/>
              </a:rPr>
              <a:t>l</a:t>
            </a:r>
            <a:r>
              <a:rPr lang="en-US" dirty="0">
                <a:latin typeface="+mn-lt"/>
              </a:rPr>
              <a:t>; W) </a:t>
            </a:r>
            <a:r>
              <a:rPr lang="en-US" dirty="0" smtClean="0">
                <a:latin typeface="+mn-lt"/>
                <a:sym typeface="Wingdings"/>
              </a:rPr>
              <a:t> </a:t>
            </a:r>
            <a:r>
              <a:rPr lang="en-US" dirty="0" smtClean="0">
                <a:latin typeface="+mn-lt"/>
              </a:rPr>
              <a:t> </a:t>
            </a:r>
            <a:r>
              <a:rPr lang="en-US" dirty="0">
                <a:latin typeface="+mn-lt"/>
              </a:rPr>
              <a:t>0 otherwise</a:t>
            </a:r>
            <a:r>
              <a:rPr lang="en-US" dirty="0" smtClean="0">
                <a:latin typeface="+mn-lt"/>
              </a:rPr>
              <a:t>.</a:t>
            </a:r>
          </a:p>
          <a:p>
            <a:pPr marL="0" indent="0">
              <a:buNone/>
            </a:pP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	i.e., Find W that maximizes </a:t>
            </a:r>
            <a:r>
              <a:rPr lang="en-US" b="1" dirty="0" smtClean="0">
                <a:latin typeface="+mn-lt"/>
              </a:rPr>
              <a:t>data likelihood</a:t>
            </a:r>
            <a:r>
              <a:rPr lang="en-US" dirty="0" smtClean="0">
                <a:latin typeface="+mn-lt"/>
              </a:rPr>
              <a:t>.</a:t>
            </a:r>
            <a:endParaRPr lang="en-US" dirty="0">
              <a:latin typeface="+mn-lt"/>
            </a:endParaRP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568" y="4090423"/>
            <a:ext cx="3390900" cy="6731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2297" y="5127235"/>
            <a:ext cx="5811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Alternate formulation:</a:t>
            </a:r>
            <a:endParaRPr lang="en-US" dirty="0"/>
          </a:p>
          <a:p>
            <a:r>
              <a:rPr lang="en-US" dirty="0" smtClean="0"/>
              <a:t>	Minimize errors on the training data.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9781" y="0"/>
            <a:ext cx="1354219" cy="103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24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Log-likelihood of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endParaRPr lang="en-US" dirty="0" smtClean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352" y="1444390"/>
            <a:ext cx="3390900" cy="6731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352" y="2604072"/>
            <a:ext cx="3746500" cy="67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6535" y="2167499"/>
            <a:ext cx="6805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Taking natural log leaves the </a:t>
            </a:r>
            <a:r>
              <a:rPr lang="en-US" dirty="0" err="1" smtClean="0"/>
              <a:t>argmax</a:t>
            </a:r>
            <a:r>
              <a:rPr lang="en-US" dirty="0" smtClean="0"/>
              <a:t> unchanged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86536" y="3412346"/>
            <a:ext cx="644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Equivalent re-write</a:t>
            </a:r>
            <a:endParaRPr lang="en-US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734" y="5473723"/>
            <a:ext cx="6515100" cy="838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86536" y="5055763"/>
            <a:ext cx="6446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Re-arranging terms</a:t>
            </a:r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10" y="3874202"/>
            <a:ext cx="82296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95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Log-likelihood of Data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189778" y="2029436"/>
            <a:ext cx="6902" cy="3589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6799444" y="2020560"/>
            <a:ext cx="6902" cy="3589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544" y="1306617"/>
            <a:ext cx="6515100" cy="8382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03707" y="3520463"/>
            <a:ext cx="311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Substituting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03707" y="2379510"/>
            <a:ext cx="311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After some arithmetic,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03707" y="4913372"/>
            <a:ext cx="311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ln</a:t>
            </a:r>
            <a:r>
              <a:rPr lang="en-US" dirty="0" smtClean="0"/>
              <a:t> (1/a) = - </a:t>
            </a:r>
            <a:r>
              <a:rPr lang="en-US" dirty="0" err="1" smtClean="0"/>
              <a:t>ln</a:t>
            </a:r>
            <a:r>
              <a:rPr lang="en-US" dirty="0" smtClean="0"/>
              <a:t> (a)</a:t>
            </a:r>
            <a:endParaRPr lang="en-US" dirty="0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615" y="2496305"/>
            <a:ext cx="1965210" cy="719503"/>
          </a:xfrm>
          <a:prstGeom prst="rect">
            <a:avLst/>
          </a:prstGeom>
        </p:spPr>
      </p:pic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855" y="2458559"/>
            <a:ext cx="1333500" cy="6604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544" y="3740883"/>
            <a:ext cx="4965700" cy="7874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543" y="5329015"/>
            <a:ext cx="52324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11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12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Log-likelihood of Data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57313" y="4279779"/>
            <a:ext cx="7099300" cy="16014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closed form solution because of the non-linearity.</a:t>
            </a:r>
          </a:p>
          <a:p>
            <a:pPr algn="ctr"/>
            <a:r>
              <a:rPr lang="en-US" dirty="0" smtClean="0"/>
              <a:t>i.e. setting to zero and solving for variables doesn’t work.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242" y="2499692"/>
            <a:ext cx="1879600" cy="4953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688" y="1550697"/>
            <a:ext cx="53594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510" y="1755040"/>
            <a:ext cx="1879600" cy="495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04731" y="2287788"/>
            <a:ext cx="710304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Idea:</a:t>
            </a:r>
          </a:p>
          <a:p>
            <a:r>
              <a:rPr lang="en-US" dirty="0"/>
              <a:t>	</a:t>
            </a:r>
            <a:r>
              <a:rPr lang="en-US" dirty="0" smtClean="0"/>
              <a:t>Start with W &lt;- &lt;0, 0, …, 0&gt;</a:t>
            </a:r>
            <a:endParaRPr lang="en-US" b="1" dirty="0" smtClean="0"/>
          </a:p>
          <a:p>
            <a:r>
              <a:rPr lang="en-US" dirty="0"/>
              <a:t>	</a:t>
            </a:r>
            <a:r>
              <a:rPr lang="en-US" dirty="0" smtClean="0"/>
              <a:t>Find an update to W that will increase L(W)</a:t>
            </a:r>
          </a:p>
          <a:p>
            <a:r>
              <a:rPr lang="en-US" dirty="0"/>
              <a:t>	</a:t>
            </a:r>
            <a:r>
              <a:rPr lang="en-US" dirty="0" smtClean="0"/>
              <a:t>Iterate until some stopping criterion is met. </a:t>
            </a:r>
          </a:p>
          <a:p>
            <a:endParaRPr lang="en-US" sz="16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Under some conditions this procedure will find the maximum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04731" y="1256325"/>
            <a:ext cx="6833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Numerical method for the finding the maximum (and the </a:t>
            </a:r>
            <a:r>
              <a:rPr lang="en-US" dirty="0" err="1" smtClean="0"/>
              <a:t>arg</a:t>
            </a:r>
            <a:r>
              <a:rPr lang="en-US" dirty="0" smtClean="0"/>
              <a:t>-max).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657131" y="4359299"/>
            <a:ext cx="71030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Intuition:</a:t>
            </a:r>
          </a:p>
          <a:p>
            <a:endParaRPr lang="en-US" dirty="0"/>
          </a:p>
          <a:p>
            <a:r>
              <a:rPr lang="en-US" dirty="0" smtClean="0"/>
              <a:t>Gradient of a function at a point = slope of tangent plane at the point</a:t>
            </a:r>
          </a:p>
          <a:p>
            <a:endParaRPr lang="en-US" dirty="0" smtClean="0"/>
          </a:p>
          <a:p>
            <a:r>
              <a:rPr lang="en-US" dirty="0" smtClean="0"/>
              <a:t>The slope provides the direction in which the function increases most</a:t>
            </a:r>
            <a:r>
              <a:rPr lang="en-US" dirty="0"/>
              <a:t>	</a:t>
            </a:r>
          </a:p>
          <a:p>
            <a:r>
              <a:rPr lang="en-US" dirty="0" smtClean="0"/>
              <a:t>Take a small step in the gradient direction.</a:t>
            </a:r>
          </a:p>
        </p:txBody>
      </p:sp>
    </p:spTree>
    <p:extLst>
      <p:ext uri="{BB962C8B-B14F-4D97-AF65-F5344CB8AC3E}">
        <p14:creationId xmlns:p14="http://schemas.microsoft.com/office/powerpoint/2010/main" val="174704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22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510" y="1755040"/>
            <a:ext cx="1879600" cy="495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04731" y="2287788"/>
            <a:ext cx="710304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Idea:</a:t>
            </a:r>
          </a:p>
          <a:p>
            <a:r>
              <a:rPr lang="en-US" dirty="0"/>
              <a:t>	</a:t>
            </a:r>
            <a:r>
              <a:rPr lang="en-US" dirty="0" smtClean="0"/>
              <a:t>Start with W &lt;- &lt;0, 0, …, 0&gt;</a:t>
            </a:r>
            <a:endParaRPr lang="en-US" b="1" dirty="0" smtClean="0"/>
          </a:p>
          <a:p>
            <a:r>
              <a:rPr lang="en-US" dirty="0"/>
              <a:t>	</a:t>
            </a:r>
            <a:r>
              <a:rPr lang="en-US" dirty="0" smtClean="0"/>
              <a:t>Find an update to W that will increase L(W)</a:t>
            </a:r>
          </a:p>
          <a:p>
            <a:r>
              <a:rPr lang="en-US" dirty="0"/>
              <a:t>	</a:t>
            </a:r>
            <a:r>
              <a:rPr lang="en-US" dirty="0" smtClean="0"/>
              <a:t>Iterate until some stopping criterion is met. </a:t>
            </a:r>
          </a:p>
          <a:p>
            <a:endParaRPr lang="en-US" sz="16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Under some conditions this procedure will find the maximum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04731" y="1256325"/>
            <a:ext cx="6833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Numerical method for the finding the maximum (and the </a:t>
            </a:r>
            <a:r>
              <a:rPr lang="en-US" dirty="0" err="1" smtClean="0"/>
              <a:t>arg</a:t>
            </a:r>
            <a:r>
              <a:rPr lang="en-US" dirty="0" smtClean="0"/>
              <a:t>-max).</a:t>
            </a:r>
            <a:endParaRPr lang="en-US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280" y="4406812"/>
            <a:ext cx="3860800" cy="381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04731" y="4003664"/>
            <a:ext cx="2484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Update Rule: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504731" y="5177151"/>
            <a:ext cx="165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where,</a:t>
            </a:r>
            <a:endParaRPr lang="en-US" dirty="0"/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645" y="6304262"/>
            <a:ext cx="152400" cy="2032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354583" y="6193814"/>
            <a:ext cx="2981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 step size</a:t>
            </a:r>
            <a:endParaRPr lang="en-US" dirty="0"/>
          </a:p>
        </p:txBody>
      </p: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280" y="5255683"/>
            <a:ext cx="55372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88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5800" y="2855885"/>
            <a:ext cx="6368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Compute partial derivatives</a:t>
            </a:r>
            <a:endParaRPr lang="en-US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877" y="4701723"/>
            <a:ext cx="5321300" cy="8128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630682" y="3408304"/>
            <a:ext cx="3147510" cy="91289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823" y="5847599"/>
            <a:ext cx="5194300" cy="8128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492574" y="5950273"/>
            <a:ext cx="2526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 term!</a:t>
            </a:r>
            <a:endParaRPr lang="en-US" dirty="0"/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181" y="2239246"/>
            <a:ext cx="4343088" cy="596917"/>
          </a:xfrm>
          <a:prstGeom prst="rect">
            <a:avLst/>
          </a:prstGeom>
        </p:spPr>
      </p:pic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92" y="3480468"/>
            <a:ext cx="6324600" cy="825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95020" y="4873427"/>
            <a:ext cx="2161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estimate!</a:t>
            </a:r>
            <a:endParaRPr lang="en-US" dirty="0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467" y="1177278"/>
            <a:ext cx="5013651" cy="64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25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  <p:bldP spid="13" grpId="0"/>
      <p:bldP spid="6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Rule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550" y="2383180"/>
            <a:ext cx="5930900" cy="673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22593" y="1629077"/>
            <a:ext cx="5698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Update all elements of weight vector based on error.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76975" y="3463467"/>
            <a:ext cx="784248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Termination criteria</a:t>
            </a:r>
            <a:endParaRPr lang="en-US" dirty="0" smtClean="0"/>
          </a:p>
          <a:p>
            <a:r>
              <a:rPr lang="en-US" dirty="0" smtClean="0"/>
              <a:t>	Stop when W doesn’t change anymore. </a:t>
            </a:r>
          </a:p>
          <a:p>
            <a:endParaRPr lang="en-US" dirty="0"/>
          </a:p>
          <a:p>
            <a:r>
              <a:rPr lang="en-US" dirty="0" smtClean="0"/>
              <a:t>For a fixed step size, W will eventually converge. 	(Why?)</a:t>
            </a:r>
          </a:p>
          <a:p>
            <a:endParaRPr lang="en-US" b="1" dirty="0" smtClean="0"/>
          </a:p>
          <a:p>
            <a:r>
              <a:rPr lang="en-US" b="1" dirty="0" smtClean="0"/>
              <a:t>Convergence Guarantee</a:t>
            </a:r>
            <a:endParaRPr lang="en-US" b="1" dirty="0"/>
          </a:p>
          <a:p>
            <a:r>
              <a:rPr lang="en-US" dirty="0" smtClean="0"/>
              <a:t>	If L(W) is concave (which it is here), GA will converge to global maximum.   </a:t>
            </a:r>
          </a:p>
          <a:p>
            <a:endParaRPr lang="en-US" dirty="0"/>
          </a:p>
          <a:p>
            <a:r>
              <a:rPr lang="en-US" b="1" dirty="0" smtClean="0"/>
              <a:t>Alternatives</a:t>
            </a:r>
            <a:endParaRPr lang="en-US" b="1" dirty="0"/>
          </a:p>
          <a:p>
            <a:pPr lvl="1"/>
            <a:r>
              <a:rPr lang="en-US" dirty="0" smtClean="0"/>
              <a:t>BFGS </a:t>
            </a:r>
            <a:r>
              <a:rPr lang="en-US" dirty="0"/>
              <a:t>(</a:t>
            </a:r>
            <a:r>
              <a:rPr lang="en-US" dirty="0" err="1"/>
              <a:t>Weka</a:t>
            </a:r>
            <a:r>
              <a:rPr lang="en-US" dirty="0"/>
              <a:t>) and L-BFGS </a:t>
            </a:r>
          </a:p>
          <a:p>
            <a:pPr lvl="1"/>
            <a:r>
              <a:rPr lang="en-US" dirty="0"/>
              <a:t>Use L(W) and its gradient as sub-routines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17182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outputs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Discrete labels</a:t>
            </a:r>
          </a:p>
          <a:p>
            <a:pPr lvl="1"/>
            <a:r>
              <a:rPr lang="en-US" dirty="0" smtClean="0"/>
              <a:t>Binary </a:t>
            </a:r>
          </a:p>
          <a:p>
            <a:pPr lvl="1"/>
            <a:r>
              <a:rPr lang="en-US" dirty="0" smtClean="0"/>
              <a:t>Multi-class</a:t>
            </a:r>
          </a:p>
          <a:p>
            <a:pPr lvl="1"/>
            <a:endParaRPr lang="en-US" dirty="0"/>
          </a:p>
          <a:p>
            <a:r>
              <a:rPr lang="en-US" dirty="0" smtClean="0"/>
              <a:t>Continuous values</a:t>
            </a:r>
          </a:p>
          <a:p>
            <a:pPr lvl="1"/>
            <a:r>
              <a:rPr lang="en-US" dirty="0" smtClean="0"/>
              <a:t>Real valued outputs </a:t>
            </a:r>
          </a:p>
          <a:p>
            <a:endParaRPr lang="en-US" dirty="0"/>
          </a:p>
          <a:p>
            <a:r>
              <a:rPr lang="en-US" dirty="0" smtClean="0"/>
              <a:t>Unlabeled clusters</a:t>
            </a:r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 smtClean="0"/>
              <a:t>Structured outputs</a:t>
            </a:r>
          </a:p>
          <a:p>
            <a:pPr lvl="1"/>
            <a:r>
              <a:rPr lang="en-US" dirty="0" smtClean="0"/>
              <a:t>Chains</a:t>
            </a:r>
          </a:p>
          <a:p>
            <a:pPr lvl="1"/>
            <a:r>
              <a:rPr lang="en-US" dirty="0" smtClean="0"/>
              <a:t>Graph structured outputs</a:t>
            </a:r>
          </a:p>
          <a:p>
            <a:pPr lvl="1"/>
            <a:r>
              <a:rPr lang="en-US" dirty="0" smtClean="0"/>
              <a:t>Natural language</a:t>
            </a:r>
          </a:p>
          <a:p>
            <a:pPr lvl="1"/>
            <a:r>
              <a:rPr lang="en-US" dirty="0" smtClean="0"/>
              <a:t>Painting </a:t>
            </a:r>
          </a:p>
          <a:p>
            <a:endParaRPr lang="en-US" dirty="0"/>
          </a:p>
          <a:p>
            <a:r>
              <a:rPr lang="en-US" dirty="0" smtClean="0"/>
              <a:t>Control and Behaviors</a:t>
            </a:r>
          </a:p>
          <a:p>
            <a:pPr lvl="1"/>
            <a:r>
              <a:rPr lang="en-US" dirty="0" smtClean="0"/>
              <a:t>Driving </a:t>
            </a:r>
          </a:p>
          <a:p>
            <a:pPr lvl="1"/>
            <a:r>
              <a:rPr lang="en-US" dirty="0" smtClean="0"/>
              <a:t>Robotic arm control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39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 Tricks + Pitfalls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5872"/>
            <a:ext cx="8229600" cy="4969933"/>
          </a:xfrm>
        </p:spPr>
        <p:txBody>
          <a:bodyPr/>
          <a:lstStyle/>
          <a:p>
            <a:r>
              <a:rPr lang="en-US" dirty="0" smtClean="0"/>
              <a:t>Class Imbalance and Sampling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Feature Scaling and Normalization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Over-fitting and Regularization</a:t>
            </a:r>
          </a:p>
          <a:p>
            <a:pPr lvl="1"/>
            <a:r>
              <a:rPr lang="en-US" dirty="0" smtClean="0"/>
              <a:t>L1 and L2 Norms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Linear vs. Non-linear Classifiers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Convergence Bounds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08" y="4102662"/>
            <a:ext cx="1354219" cy="103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28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1449602"/>
            <a:ext cx="7928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Over-fitting</a:t>
            </a:r>
          </a:p>
          <a:p>
            <a:r>
              <a:rPr lang="en-US" dirty="0" smtClean="0"/>
              <a:t>				Training error decreases but not test error!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926632" y="5784604"/>
            <a:ext cx="552998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2926632" y="2153695"/>
            <a:ext cx="0" cy="36309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Arc 6"/>
          <p:cNvSpPr/>
          <p:nvPr/>
        </p:nvSpPr>
        <p:spPr>
          <a:xfrm>
            <a:off x="3152685" y="566035"/>
            <a:ext cx="7449454" cy="4828583"/>
          </a:xfrm>
          <a:prstGeom prst="arc">
            <a:avLst>
              <a:gd name="adj1" fmla="val 5322816"/>
              <a:gd name="adj2" fmla="val 10782230"/>
            </a:avLst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c 7"/>
          <p:cNvSpPr/>
          <p:nvPr/>
        </p:nvSpPr>
        <p:spPr>
          <a:xfrm>
            <a:off x="3318891" y="1211481"/>
            <a:ext cx="4025300" cy="3451970"/>
          </a:xfrm>
          <a:prstGeom prst="arc">
            <a:avLst>
              <a:gd name="adj1" fmla="val 1064670"/>
              <a:gd name="adj2" fmla="val 10782230"/>
            </a:avLst>
          </a:prstGeom>
          <a:ln>
            <a:solidFill>
              <a:schemeClr val="accent5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10044" y="3837995"/>
            <a:ext cx="1909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Error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822222" y="6047450"/>
            <a:ext cx="5634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Model complexity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23948" y="4914842"/>
            <a:ext cx="2029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Training 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252446" y="4022661"/>
            <a:ext cx="2029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Test/Validation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46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14120" y="3036613"/>
            <a:ext cx="5297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Add a penalty term to the Log-likelihood function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14119" y="4657000"/>
            <a:ext cx="5084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Update rule with regularization parameter</a:t>
            </a:r>
            <a:endParaRPr lang="en-US" dirty="0"/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3" y="5174671"/>
            <a:ext cx="6972300" cy="6731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968" y="3506006"/>
            <a:ext cx="3314700" cy="685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6520" y="1580347"/>
            <a:ext cx="65982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Over fitting </a:t>
            </a:r>
            <a:r>
              <a:rPr lang="en-US" dirty="0"/>
              <a:t>r</a:t>
            </a:r>
            <a:r>
              <a:rPr lang="en-US" dirty="0" smtClean="0"/>
              <a:t>esults in large W values.</a:t>
            </a:r>
          </a:p>
          <a:p>
            <a:endParaRPr lang="en-US" dirty="0"/>
          </a:p>
          <a:p>
            <a:r>
              <a:rPr lang="en-US" dirty="0" smtClean="0"/>
              <a:t>	Regularization aims to enforce sparsity. i.e., small W</a:t>
            </a:r>
          </a:p>
        </p:txBody>
      </p:sp>
    </p:spTree>
    <p:extLst>
      <p:ext uri="{BB962C8B-B14F-4D97-AF65-F5344CB8AC3E}">
        <p14:creationId xmlns:p14="http://schemas.microsoft.com/office/powerpoint/2010/main" val="1516560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8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Extending Logistic Regression to Multiple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12126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Discriminative version of Naïve Bayes</a:t>
            </a:r>
          </a:p>
          <a:p>
            <a:pPr lvl="1"/>
            <a:r>
              <a:rPr lang="en-US" dirty="0" smtClean="0"/>
              <a:t>Models the class conditional directly. </a:t>
            </a:r>
          </a:p>
          <a:p>
            <a:endParaRPr lang="en-US" dirty="0"/>
          </a:p>
          <a:p>
            <a:r>
              <a:rPr lang="en-US" dirty="0" smtClean="0"/>
              <a:t>Often the first choice when the feature set is not too large.</a:t>
            </a:r>
          </a:p>
          <a:p>
            <a:pPr lvl="1"/>
            <a:r>
              <a:rPr lang="en-US" dirty="0" smtClean="0"/>
              <a:t>Especially for binary classification. </a:t>
            </a:r>
          </a:p>
          <a:p>
            <a:endParaRPr lang="en-US" dirty="0" smtClean="0"/>
          </a:p>
          <a:p>
            <a:r>
              <a:rPr lang="en-US" dirty="0" smtClean="0"/>
              <a:t>Easily extends to multiple classes</a:t>
            </a:r>
          </a:p>
          <a:p>
            <a:pPr lvl="1"/>
            <a:r>
              <a:rPr lang="en-US" dirty="0" smtClean="0"/>
              <a:t>Maximum entropy classifier 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Useful references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dirty="0"/>
              <a:t>Generative and Discriminative Classifiers (Chapter 1), Machine Learning, Tom Mitchell.</a:t>
            </a:r>
          </a:p>
          <a:p>
            <a:pPr lvl="1"/>
            <a:r>
              <a:rPr lang="en-US" dirty="0"/>
              <a:t>On Discriminative vs. Generative Classifiers: A comparison of Logistic Regression and Naïve Bayes, Ng and Jordan, NIPS 2002.  </a:t>
            </a:r>
          </a:p>
          <a:p>
            <a:pPr lvl="1"/>
            <a:r>
              <a:rPr lang="en-US" dirty="0"/>
              <a:t>Andrew Ng’s </a:t>
            </a:r>
            <a:r>
              <a:rPr lang="en-US" dirty="0" err="1"/>
              <a:t>Coursera</a:t>
            </a:r>
            <a:r>
              <a:rPr lang="en-US" dirty="0"/>
              <a:t> Lectures on Logistic </a:t>
            </a:r>
            <a:r>
              <a:rPr lang="en-US" dirty="0" smtClean="0"/>
              <a:t>Regression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class.coursera.org</a:t>
            </a:r>
            <a:r>
              <a:rPr lang="en-US" dirty="0"/>
              <a:t>/ml-003/lecture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19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Learning: 	A general recipe!</a:t>
            </a:r>
            <a:endParaRPr lang="en-US" dirty="0"/>
          </a:p>
        </p:txBody>
      </p:sp>
      <p:sp>
        <p:nvSpPr>
          <p:cNvPr id="4" name="Can 3"/>
          <p:cNvSpPr/>
          <p:nvPr/>
        </p:nvSpPr>
        <p:spPr>
          <a:xfrm>
            <a:off x="436178" y="2252606"/>
            <a:ext cx="937739" cy="779410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Labeled Data</a:t>
            </a:r>
            <a:endParaRPr lang="en-US" sz="1200" dirty="0"/>
          </a:p>
        </p:txBody>
      </p:sp>
      <p:sp>
        <p:nvSpPr>
          <p:cNvPr id="5" name="Right Arrow 4"/>
          <p:cNvSpPr/>
          <p:nvPr/>
        </p:nvSpPr>
        <p:spPr>
          <a:xfrm>
            <a:off x="1740631" y="2611121"/>
            <a:ext cx="429067" cy="16027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6" name="Predefined Process 5"/>
          <p:cNvSpPr/>
          <p:nvPr/>
        </p:nvSpPr>
        <p:spPr>
          <a:xfrm>
            <a:off x="2960471" y="2467544"/>
            <a:ext cx="896007" cy="447426"/>
          </a:xfrm>
          <a:prstGeom prst="flowChartPredefined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Training</a:t>
            </a:r>
            <a:endParaRPr lang="en-US" sz="1200" dirty="0"/>
          </a:p>
        </p:txBody>
      </p:sp>
      <p:sp>
        <p:nvSpPr>
          <p:cNvPr id="7" name="Right Arrow 6"/>
          <p:cNvSpPr/>
          <p:nvPr/>
        </p:nvSpPr>
        <p:spPr>
          <a:xfrm>
            <a:off x="4652259" y="2669390"/>
            <a:ext cx="429067" cy="16027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8" name="Rounded Rectangle 7"/>
          <p:cNvSpPr/>
          <p:nvPr/>
        </p:nvSpPr>
        <p:spPr>
          <a:xfrm>
            <a:off x="5448040" y="2541533"/>
            <a:ext cx="945168" cy="45085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Model</a:t>
            </a:r>
          </a:p>
        </p:txBody>
      </p:sp>
      <p:sp>
        <p:nvSpPr>
          <p:cNvPr id="9" name="Can 8"/>
          <p:cNvSpPr/>
          <p:nvPr/>
        </p:nvSpPr>
        <p:spPr>
          <a:xfrm>
            <a:off x="5581327" y="1114124"/>
            <a:ext cx="678589" cy="717030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Test Data</a:t>
            </a:r>
            <a:endParaRPr lang="en-US" sz="1200" dirty="0"/>
          </a:p>
        </p:txBody>
      </p:sp>
      <p:sp>
        <p:nvSpPr>
          <p:cNvPr id="10" name="Right Arrow 9"/>
          <p:cNvSpPr/>
          <p:nvPr/>
        </p:nvSpPr>
        <p:spPr>
          <a:xfrm rot="5400000">
            <a:off x="5703587" y="2107131"/>
            <a:ext cx="434072" cy="158425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1" name="Right Arrow 10"/>
          <p:cNvSpPr/>
          <p:nvPr/>
        </p:nvSpPr>
        <p:spPr>
          <a:xfrm rot="5400000">
            <a:off x="5703586" y="3198451"/>
            <a:ext cx="434072" cy="158425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2" name="Can 11"/>
          <p:cNvSpPr/>
          <p:nvPr/>
        </p:nvSpPr>
        <p:spPr>
          <a:xfrm>
            <a:off x="5448040" y="3562938"/>
            <a:ext cx="945169" cy="770814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Predictions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6176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Predict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89284" y="1846475"/>
            <a:ext cx="1283369" cy="74595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Object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43074" y="1212948"/>
            <a:ext cx="2542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Classifier, a function over the features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1909011" y="2158842"/>
            <a:ext cx="737937" cy="144379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5005137" y="2147264"/>
            <a:ext cx="737937" cy="144379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579771" y="1212948"/>
            <a:ext cx="2542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068783" y="3579678"/>
            <a:ext cx="53539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Two main questions in ML:</a:t>
            </a:r>
          </a:p>
          <a:p>
            <a:endParaRPr lang="en-US" dirty="0" smtClean="0"/>
          </a:p>
          <a:p>
            <a:r>
              <a:rPr lang="en-US" dirty="0" smtClean="0"/>
              <a:t>1) How do we get features?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endParaRPr lang="en-US" dirty="0"/>
          </a:p>
          <a:p>
            <a:r>
              <a:rPr lang="en-US" dirty="0" smtClean="0"/>
              <a:t>2) How do we obtain the classifier function?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85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begin{document}&#10;\[&#10;P(\mbox{Y}, \mbox{F}_1 \ldots \mbox{F}_n) =&#10;\]&#10;\end{document}&#10;"/>
  <p:tag name="FILENAME" val="txp_fig"/>
  <p:tag name="FORMAT" val="pngmono"/>
  <p:tag name="RES" val="1200"/>
  <p:tag name="BLEND" val="0"/>
  <p:tag name="TRANSPARENT" val="0"/>
  <p:tag name="TBUG" val="0"/>
  <p:tag name="ALLOWFS" val="0"/>
  <p:tag name="ORIGWIDTH" val="168"/>
  <p:tag name="PICTUREFILESIZE" val="555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begin{document}&#10;\[&#10;P(Y)&#10;\]&#10;\end{document}&#10;"/>
  <p:tag name="FILENAME" val="txp_fig"/>
  <p:tag name="FORMAT" val="pngmono"/>
  <p:tag name="RES" val="1200"/>
  <p:tag name="BLEND" val="0"/>
  <p:tag name="TRANSPARENT" val="0"/>
  <p:tag name="TBUG" val="0"/>
  <p:tag name="ALLOWFS" val="0"/>
  <p:tag name="ORIGWIDTH" val="51"/>
  <p:tag name="PICTUREFILESIZE" val="298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\ldots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22"/>
  <p:tag name="PICTUREFILESIZE" val="30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P(W | \mbox{spam})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115"/>
  <p:tag name="PICTUREFILESIZE" val="674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P(W | \mbox{ham})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105"/>
  <p:tag name="PICTUREFILESIZE" val="573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begin{document}&#10;\[&#10;P(Y)&#10;\]&#10;\end{document}&#10;"/>
  <p:tag name="FILENAME" val="txp_fig"/>
  <p:tag name="FORMAT" val="pngmono"/>
  <p:tag name="RES" val="1200"/>
  <p:tag name="BLEND" val="0"/>
  <p:tag name="TRANSPARENT" val="0"/>
  <p:tag name="TBUG" val="0"/>
  <p:tag name="ALLOWFS" val="0"/>
  <p:tag name="ORIGWIDTH" val="51"/>
  <p:tag name="PICTUREFILESIZE" val="298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\ldots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22"/>
  <p:tag name="PICTUREFILESIZE" val="30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P_{LAP,k}(x) = \frac{c(x)+k}{N + k|X|}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85"/>
  <p:tag name="BOXHEIGHT" val="283"/>
  <p:tag name="BOXFONT" val="10"/>
  <p:tag name="BOXWRAP" val="False"/>
  <p:tag name="WORKAROUNDTRANSPARENCYBUG" val="False"/>
  <p:tag name="ALLOWFONTSUBSTITUTION" val="False"/>
  <p:tag name="BITMAPFORMAT" val="pngmono"/>
  <p:tag name="ORIGWIDTH" val="218"/>
  <p:tag name="PICTUREFILESIZE" val="1624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{graphicx}&#10;\begin{document}&#10;\def\argmax{\mathop{\rm arg\,max}}&#10;\rotatebox{0}{$k$}&#10;\end{document}&#10;"/>
  <p:tag name="FILENAME" val="txp_fig"/>
  <p:tag name="FORMAT" val="pngmono"/>
  <p:tag name="RES" val="1200"/>
  <p:tag name="BLEND" val="0"/>
  <p:tag name="TRANSPARENT" val="0"/>
  <p:tag name="TBUG" val="0"/>
  <p:tag name="ALLOWFS" val="0"/>
  <p:tag name="ORIGWIDTH" val="10"/>
  <p:tag name="PICTUREFILESIZE" val="91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graphicx}&#10;\begin{document}&#10;\def\argmax{\mathop{\rm arg\,max}}&#10;\rotatebox{90}{accuracy}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14"/>
  <p:tag name="PICTUREFILESIZE" val="288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graphicx}&#10;\usepackage{color}&#10;\begin{document}&#10;\def\argmax{\mathop{\rm arg\,max}}&#10;\textcolor{blue}{training}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16m"/>
  <p:tag name="ORIGWIDTH" val="76"/>
  <p:tag name="PICTUREFILESIZE" val="566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\ldots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22"/>
  <p:tag name="PICTUREFILESIZE" val="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graphicx}&#10;\usepackage[usenames]{color}&#10;\begin{document}&#10;\def\argmax{\mathop{\rm arg\,max}}&#10;\textcolor{OliveGreen}{held-out}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16m"/>
  <p:tag name="ORIGWIDTH" val="82"/>
  <p:tag name="PICTUREFILESIZE" val="562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graphicx}&#10;\usepackage[usenames]{color}&#10;\begin{document}&#10;\def\argmax{\mathop{\rm arg\,max}}&#10;\textcolor{BrickRed}{test}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16m"/>
  <p:tag name="ORIGWIDTH" val="39"/>
  <p:tag name="PICTUREFILESIZE" val="360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P_{LAP,k}(x) = \frac{c(x)+k}{N + k|X|}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85"/>
  <p:tag name="BOXHEIGHT" val="283"/>
  <p:tag name="BOXFONT" val="10"/>
  <p:tag name="BOXWRAP" val="False"/>
  <p:tag name="WORKAROUNDTRANSPARENCYBUG" val="False"/>
  <p:tag name="ALLOWFONTSUBSTITUTION" val="False"/>
  <p:tag name="BITMAPFORMAT" val="pngmono"/>
  <p:tag name="ORIGWIDTH" val="218"/>
  <p:tag name="PICTUREFILESIZE" val="1624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EXPOINT" val="latex"/>
  <p:tag name="SOURCE" val="\documentclass{slides}\pagestyle{empty}&#10;\usepackage{graphicx}&#10;\begin{document}&#10;\def\argmax{\mathop{\rm arg\,max}}&#10;\rotatebox{0}{$k$}&#10;\end{document}&#10;"/>
  <p:tag name="FILENAME" val="txp_fig"/>
  <p:tag name="FORMAT" val="pngmono"/>
  <p:tag name="RES" val="1200"/>
  <p:tag name="BLEND" val="0"/>
  <p:tag name="TRANSPARENT" val="0"/>
  <p:tag name="TBUG" val="0"/>
  <p:tag name="ALLOWFS" val="0"/>
  <p:tag name="ORIGWIDTH" val="10"/>
  <p:tag name="PICTUREFILESIZE" val="918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graphicx}&#10;\begin{document}&#10;\def\argmax{\mathop{\rm arg\,max}}&#10;\rotatebox{90}{accuracy}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14"/>
  <p:tag name="PICTUREFILESIZE" val="288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graphicx}&#10;\usepackage{color}&#10;\begin{document}&#10;\def\argmax{\mathop{\rm arg\,max}}&#10;\textcolor{blue}{training}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16m"/>
  <p:tag name="ORIGWIDTH" val="76"/>
  <p:tag name="PICTUREFILESIZE" val="566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graphicx}&#10;\usepackage[usenames]{color}&#10;\begin{document}&#10;\def\argmax{\mathop{\rm arg\,max}}&#10;\textcolor{OliveGreen}{held-out}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16m"/>
  <p:tag name="ORIGWIDTH" val="82"/>
  <p:tag name="PICTUREFILESIZE" val="562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graphicx}&#10;\usepackage[usenames]{color}&#10;\begin{document}&#10;\def\argmax{\mathop{\rm arg\,max}}&#10;\textcolor{BrickRed}{test}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16m"/>
  <p:tag name="ORIGWIDTH" val="39"/>
  <p:tag name="PICTUREFILESIZE" val="360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\ldots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22"/>
  <p:tag name="PICTUREFILESIZE" val="30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\ldots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22"/>
  <p:tag name="PICTUREFILESIZE" val="30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\ldots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22"/>
  <p:tag name="PICTUREFILESIZE" val="30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\ldots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22"/>
  <p:tag name="PICTUREFILESIZE" val="30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\ldots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22"/>
  <p:tag name="PICTUREFILESIZE" val="3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P(W | \mbox{spam})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115"/>
  <p:tag name="PICTUREFILESIZE" val="674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\[&#10;P(W | \mbox{ham})&#10;\]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592"/>
  <p:tag name="BOXHEIGHT" val="422"/>
  <p:tag name="BOXFONT" val="10"/>
  <p:tag name="BOXWRAP" val="False"/>
  <p:tag name="WORKAROUNDTRANSPARENCYBUG" val="False"/>
  <p:tag name="ALLOWFONTSUBSTITUTION" val="False"/>
  <p:tag name="BITMAPFORMAT" val="pngmono"/>
  <p:tag name="ORIGWIDTH" val="105"/>
  <p:tag name="PICTUREFILESIZE" val="5738"/>
</p:tagLst>
</file>

<file path=ppt/theme/theme1.xml><?xml version="1.0" encoding="utf-8"?>
<a:theme xmlns:a="http://schemas.openxmlformats.org/drawingml/2006/main" name="models">
  <a:themeElements>
    <a:clrScheme name="">
      <a:dk1>
        <a:srgbClr val="000000"/>
      </a:dk1>
      <a:lt1>
        <a:srgbClr val="FFFFFF"/>
      </a:lt1>
      <a:dk2>
        <a:srgbClr val="3333FF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3366"/>
      </a:hlink>
      <a:folHlink>
        <a:srgbClr val="B2B2B2"/>
      </a:folHlink>
    </a:clrScheme>
    <a:fontScheme name="models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odels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els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el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simple-graysacle">
  <a:themeElements>
    <a:clrScheme name="Sketchbook">
      <a:dk1>
        <a:sysClr val="windowText" lastClr="000000"/>
      </a:dk1>
      <a:lt1>
        <a:sysClr val="window" lastClr="FFFFFF"/>
      </a:lt1>
      <a:dk2>
        <a:srgbClr val="4C1304"/>
      </a:dk2>
      <a:lt2>
        <a:srgbClr val="FFFEE6"/>
      </a:lt2>
      <a:accent1>
        <a:srgbClr val="A63212"/>
      </a:accent1>
      <a:accent2>
        <a:srgbClr val="E68230"/>
      </a:accent2>
      <a:accent3>
        <a:srgbClr val="9BB05E"/>
      </a:accent3>
      <a:accent4>
        <a:srgbClr val="6B9BC7"/>
      </a:accent4>
      <a:accent5>
        <a:srgbClr val="4E66B2"/>
      </a:accent5>
      <a:accent6>
        <a:srgbClr val="8976AC"/>
      </a:accent6>
      <a:hlink>
        <a:srgbClr val="942408"/>
      </a:hlink>
      <a:folHlink>
        <a:srgbClr val="B34F17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sparse-lecture-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11756</TotalTime>
  <Words>3150</Words>
  <Application>Microsoft Macintosh PowerPoint</Application>
  <PresentationFormat>On-screen Show (4:3)</PresentationFormat>
  <Paragraphs>940</Paragraphs>
  <Slides>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74</vt:i4>
      </vt:variant>
    </vt:vector>
  </HeadingPairs>
  <TitlesOfParts>
    <vt:vector size="87" baseType="lpstr">
      <vt:lpstr>Calibri</vt:lpstr>
      <vt:lpstr>Gill Sans MT</vt:lpstr>
      <vt:lpstr>Helvetica</vt:lpstr>
      <vt:lpstr>ＭＳ Ｐゴシック</vt:lpstr>
      <vt:lpstr>Times New Roman</vt:lpstr>
      <vt:lpstr>Wingdings</vt:lpstr>
      <vt:lpstr>Arial</vt:lpstr>
      <vt:lpstr>models</vt:lpstr>
      <vt:lpstr>simple-graysacle</vt:lpstr>
      <vt:lpstr>Custom Design</vt:lpstr>
      <vt:lpstr>sparse-lecture-theme</vt:lpstr>
      <vt:lpstr>1_Custom Design</vt:lpstr>
      <vt:lpstr>2_Custom Design</vt:lpstr>
      <vt:lpstr>Learning from Examples</vt:lpstr>
      <vt:lpstr>Outline for this week</vt:lpstr>
      <vt:lpstr>Concepts to learn</vt:lpstr>
      <vt:lpstr>Introduction – Learning from examples</vt:lpstr>
      <vt:lpstr>Introduction – Learning from examples</vt:lpstr>
      <vt:lpstr>Types of learning </vt:lpstr>
      <vt:lpstr>Types of outputs</vt:lpstr>
      <vt:lpstr>Supervised Learning:  A general recipe!</vt:lpstr>
      <vt:lpstr>Learning to Predict</vt:lpstr>
      <vt:lpstr>General Naïve Bayes Model</vt:lpstr>
      <vt:lpstr>General Naïve Bayes Model</vt:lpstr>
      <vt:lpstr>Naïve Bayes is a Bayesian Network!</vt:lpstr>
      <vt:lpstr>Naïve Bayes is a Bayesian Network!</vt:lpstr>
      <vt:lpstr>Naïve Bayes is a Bayesian Network!</vt:lpstr>
      <vt:lpstr>An example:  Bag-of-words Naïve Bayes</vt:lpstr>
      <vt:lpstr>An example:  Bag-of-words Naïve Bayes</vt:lpstr>
      <vt:lpstr>An example:  Bag-of-words Naïve Bayes</vt:lpstr>
      <vt:lpstr>An example:  Bag-of-words Naïve Bayes</vt:lpstr>
      <vt:lpstr>An example:  Bag-of-words Naïve Bayes</vt:lpstr>
      <vt:lpstr>An example:  Bag-of-words Naïve Bayes</vt:lpstr>
      <vt:lpstr>How do we know our classifier is any good?</vt:lpstr>
      <vt:lpstr>Issues: Independence assumptions</vt:lpstr>
      <vt:lpstr>Issues: Independence assumptions</vt:lpstr>
      <vt:lpstr>Issues: Generalization and Overfitting</vt:lpstr>
      <vt:lpstr>Issues: Generalization and Overfitting</vt:lpstr>
      <vt:lpstr>Discriminative Classification</vt:lpstr>
      <vt:lpstr>Discriminative Classification = Conditional Probability Estimation</vt:lpstr>
      <vt:lpstr>Logistic Regression Recipe: For binary classification</vt:lpstr>
      <vt:lpstr>Logistic Regression Recipe: For binary classification</vt:lpstr>
      <vt:lpstr>Logistic Regression Recipe: For binary classification</vt:lpstr>
      <vt:lpstr>Learning Parameters</vt:lpstr>
      <vt:lpstr>Training: Setting an objective function</vt:lpstr>
      <vt:lpstr>Training: Setting an objective function</vt:lpstr>
      <vt:lpstr>Training: Setting an objective function</vt:lpstr>
      <vt:lpstr>Optimization: Finding the max (or min) of a function</vt:lpstr>
      <vt:lpstr>Optimization: Finding the max (or min) of a function</vt:lpstr>
      <vt:lpstr>Optimization: Finding the max (or min) of a function</vt:lpstr>
      <vt:lpstr>Optimization: Find the max of the log-likelihood function.</vt:lpstr>
      <vt:lpstr>Optimization: Find the max of the log-likelihood function.</vt:lpstr>
      <vt:lpstr>Optimization: Find the max of the log-likelihood function.</vt:lpstr>
      <vt:lpstr>Optimization: Find the max of the log-likelihood function.</vt:lpstr>
      <vt:lpstr>Not to worry! Gradient Descent (Ascent) will save us.</vt:lpstr>
      <vt:lpstr>Not to worry! Gradient Descent (Ascent) will save us.</vt:lpstr>
      <vt:lpstr>Not to worry! Gradient Descent (Ascent) will save us.</vt:lpstr>
      <vt:lpstr>Gradient Ascent: Update rule</vt:lpstr>
      <vt:lpstr>Gradient Ascent: Update rule</vt:lpstr>
      <vt:lpstr>Gradient Ascent: Termination, Convergence, and Alternatives</vt:lpstr>
      <vt:lpstr>Gradient Ascent</vt:lpstr>
      <vt:lpstr>Overfitting and Regularization</vt:lpstr>
      <vt:lpstr>Regularization</vt:lpstr>
      <vt:lpstr>Regularization</vt:lpstr>
      <vt:lpstr>Regularization</vt:lpstr>
      <vt:lpstr>Extending Logistic Regression to Multiple Classes</vt:lpstr>
      <vt:lpstr>Logistic Regression Summary</vt:lpstr>
      <vt:lpstr>Learning Methods</vt:lpstr>
      <vt:lpstr>Machine Learning:  Big picture thoughts.</vt:lpstr>
      <vt:lpstr>Stop here.</vt:lpstr>
      <vt:lpstr>Logistic Regression</vt:lpstr>
      <vt:lpstr>Logistic Function</vt:lpstr>
      <vt:lpstr>Logistic Function</vt:lpstr>
      <vt:lpstr>Classifier</vt:lpstr>
      <vt:lpstr>Learning: What W to use?</vt:lpstr>
      <vt:lpstr>Log-likelihood of Data</vt:lpstr>
      <vt:lpstr>Log-likelihood of Data</vt:lpstr>
      <vt:lpstr>Log-likelihood of Data</vt:lpstr>
      <vt:lpstr>Gradient Ascent</vt:lpstr>
      <vt:lpstr>Gradient Ascent</vt:lpstr>
      <vt:lpstr>Gradient</vt:lpstr>
      <vt:lpstr>Update Rule</vt:lpstr>
      <vt:lpstr>ML Tricks + Pitfalls</vt:lpstr>
      <vt:lpstr>Regularization</vt:lpstr>
      <vt:lpstr>Regularization</vt:lpstr>
      <vt:lpstr>Extending Logistic Regression to Multiple Classes</vt:lpstr>
      <vt:lpstr>Logistic Regression Summary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Niranjan  Balasubramanian</dc:creator>
  <cp:lastModifiedBy>Niranjan  Balasubramanian</cp:lastModifiedBy>
  <cp:revision>378</cp:revision>
  <cp:lastPrinted>2017-10-31T14:37:45Z</cp:lastPrinted>
  <dcterms:created xsi:type="dcterms:W3CDTF">2016-10-10T16:30:27Z</dcterms:created>
  <dcterms:modified xsi:type="dcterms:W3CDTF">2017-11-01T13:32:12Z</dcterms:modified>
</cp:coreProperties>
</file>